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9"/>
  </p:notesMasterIdLst>
  <p:sldIdLst>
    <p:sldId id="256" r:id="rId2"/>
    <p:sldId id="257" r:id="rId3"/>
    <p:sldId id="273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Arial Black" panose="020B0A04020102020204" pitchFamily="34" charset="0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elvetica Neue" panose="020B0604020202020204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Proxima Nova" panose="020B0604020202020204" charset="0"/>
      <p:regular r:id="rId34"/>
      <p:bold r:id="rId35"/>
      <p:italic r:id="rId36"/>
      <p:boldItalic r:id="rId37"/>
    </p:embeddedFont>
  </p:embeddedFontLst>
  <p:custDataLst>
    <p:tags r:id="rId3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63">
          <p15:clr>
            <a:srgbClr val="A4A3A4"/>
          </p15:clr>
        </p15:guide>
        <p15:guide id="2" pos="1118">
          <p15:clr>
            <a:srgbClr val="A4A3A4"/>
          </p15:clr>
        </p15:guide>
        <p15:guide id="3" pos="7333">
          <p15:clr>
            <a:srgbClr val="A4A3A4"/>
          </p15:clr>
        </p15:guide>
        <p15:guide id="4" orient="horz" pos="278">
          <p15:clr>
            <a:srgbClr val="A4A3A4"/>
          </p15:clr>
        </p15:guide>
        <p15:guide id="5" orient="horz" pos="4042">
          <p15:clr>
            <a:srgbClr val="A4A3A4"/>
          </p15:clr>
        </p15:guide>
        <p15:guide id="6" orient="horz" pos="14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44"/>
      </p:cViewPr>
      <p:guideLst>
        <p:guide pos="3863"/>
        <p:guide pos="1118"/>
        <p:guide pos="7333"/>
        <p:guide orient="horz" pos="278"/>
        <p:guide orient="horz" pos="4042"/>
        <p:guide orient="horz" pos="14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3aa57de54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g143aa57de54_0_6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4" name="Google Shape;364;g143aa57de54_0_6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43aa57de54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143aa57de54_0_7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5" name="Google Shape;405;g143aa57de54_0_7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43aa57de54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143aa57de54_0_7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2" name="Google Shape;442;g143aa57de54_0_7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43aa57de54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g143aa57de54_0_8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2" name="Google Shape;482;g143aa57de54_0_8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43aa57de54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143aa57de54_0_8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2" name="Google Shape;522;g143aa57de54_0_8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7" name="Google Shape;5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1" name="Google Shape;58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daf37af4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fdaf37af4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gfdaf37af4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032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df0324c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fdf0324c0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gfdf0324c0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43aa57de54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143aa57de54_0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143aa57de54_0_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3aa57de5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143aa57de54_0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0" name="Google Shape;210;g143aa57de54_0_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3aa57de54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143aa57de54_0_5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g143aa57de54_0_5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43aa57de54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143aa57de54_0_5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g143aa57de54_0_5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43aa57de54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143aa57de54_0_6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143aa57de54_0_6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1">
  <p:cSld name="Пустой слайд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 1">
  <p:cSld name="Заголовок и объек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677333" y="469564"/>
            <a:ext cx="90621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  <a:defRPr sz="36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677334" y="1722475"/>
            <a:ext cx="8596800" cy="4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2000" b="0"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hyperlink" Target="https://www.postgresql.org/docs/current/static/standby-settings.html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2.jp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3.jp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11" Type="http://schemas.openxmlformats.org/officeDocument/2006/relationships/image" Target="../media/image14.jpg"/><Relationship Id="rId5" Type="http://schemas.openxmlformats.org/officeDocument/2006/relationships/image" Target="../media/image5.png"/><Relationship Id="rId10" Type="http://schemas.openxmlformats.org/officeDocument/2006/relationships/hyperlink" Target="https://habr.com/ru/post/267881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hyperlink" Target="https://postgrespro.ru/docs/postgresql/14/runtime-config-replication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0095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 descr="Shape, circle, rectang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625" y="0"/>
            <a:ext cx="800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 descr="Shape, circle, rectang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9951" y="5251450"/>
            <a:ext cx="800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 descr="Shape, circ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02549" y="3640932"/>
            <a:ext cx="800100" cy="80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6"/>
          <p:cNvGrpSpPr/>
          <p:nvPr/>
        </p:nvGrpSpPr>
        <p:grpSpPr>
          <a:xfrm>
            <a:off x="0" y="0"/>
            <a:ext cx="12202649" cy="6858000"/>
            <a:chOff x="0" y="0"/>
            <a:chExt cx="24405297" cy="13716000"/>
          </a:xfrm>
        </p:grpSpPr>
        <p:sp>
          <p:nvSpPr>
            <p:cNvPr id="98" name="Google Shape;98;p16"/>
            <p:cNvSpPr/>
            <p:nvPr/>
          </p:nvSpPr>
          <p:spPr>
            <a:xfrm>
              <a:off x="0" y="6670450"/>
              <a:ext cx="24382799" cy="375100"/>
            </a:xfrm>
            <a:prstGeom prst="rect">
              <a:avLst/>
            </a:prstGeom>
            <a:solidFill>
              <a:srgbClr val="170095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50"/>
                <a:buFont typeface="Arial"/>
                <a:buNone/>
              </a:pPr>
              <a:endParaRPr sz="7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99" name="Google Shape;99;p16" descr="Logo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728929" y="834956"/>
              <a:ext cx="2146300" cy="146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6" descr="A picture containing shape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>
              <a:off x="0" y="0"/>
              <a:ext cx="3238500" cy="323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6" descr="Background pattern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7953697" y="7264400"/>
              <a:ext cx="6451600" cy="645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" name="Google Shape;103;p16"/>
          <p:cNvGrpSpPr/>
          <p:nvPr/>
        </p:nvGrpSpPr>
        <p:grpSpPr>
          <a:xfrm>
            <a:off x="8992643" y="6057900"/>
            <a:ext cx="800100" cy="800100"/>
            <a:chOff x="18033834" y="12096001"/>
            <a:chExt cx="1600200" cy="1600200"/>
          </a:xfrm>
        </p:grpSpPr>
        <p:pic>
          <p:nvPicPr>
            <p:cNvPr id="104" name="Google Shape;104;p16" descr="Shape, circle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8033834" y="12096001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6"/>
            <p:cNvSpPr txBox="1"/>
            <p:nvPr/>
          </p:nvSpPr>
          <p:spPr>
            <a:xfrm>
              <a:off x="18117946" y="12522493"/>
              <a:ext cx="1511670" cy="72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ru-RU" sz="1900" b="0" i="0" u="none" strike="noStrike" cap="none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begin</a:t>
              </a:r>
              <a:endParaRPr sz="1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106" name="Google Shape;106;p16" descr="Shape, circl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599431" y="4451350"/>
            <a:ext cx="800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 descr="Shape, circle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412708" y="6051550"/>
            <a:ext cx="8001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81;p1">
            <a:extLst>
              <a:ext uri="{FF2B5EF4-FFF2-40B4-BE49-F238E27FC236}">
                <a16:creationId xmlns:a16="http://schemas.microsoft.com/office/drawing/2014/main" id="{0EFAAF96-53CD-4B8A-87F8-7AE8ED72681E}"/>
              </a:ext>
            </a:extLst>
          </p:cNvPr>
          <p:cNvSpPr txBox="1">
            <a:spLocks/>
          </p:cNvSpPr>
          <p:nvPr/>
        </p:nvSpPr>
        <p:spPr>
          <a:xfrm>
            <a:off x="1631720" y="2567226"/>
            <a:ext cx="6308826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marL="914400" indent="-228600"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2pPr>
            <a:lvl3pPr marL="1371600" indent="-228600"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3pPr>
            <a:lvl4pPr marL="1828800" indent="-228600"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4pPr>
            <a:lvl5pPr marL="2286000" indent="-228600"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5pPr>
            <a:lvl6pPr marL="2743200" indent="-431164">
              <a:spcBef>
                <a:spcPts val="2950"/>
              </a:spcBef>
              <a:buSzPts val="3190"/>
              <a:buChar char="•"/>
              <a:defRPr sz="2200"/>
            </a:lvl6pPr>
            <a:lvl7pPr marL="3200400" indent="-431164">
              <a:spcBef>
                <a:spcPts val="2950"/>
              </a:spcBef>
              <a:buSzPts val="3190"/>
              <a:buChar char="•"/>
              <a:defRPr sz="2200"/>
            </a:lvl7pPr>
            <a:lvl8pPr marL="3657600" indent="-431164">
              <a:spcBef>
                <a:spcPts val="2950"/>
              </a:spcBef>
              <a:buSzPts val="3190"/>
              <a:buChar char="•"/>
              <a:defRPr sz="2200"/>
            </a:lvl8pPr>
            <a:lvl9pPr marL="4114800" indent="-431165">
              <a:spcBef>
                <a:spcPts val="2950"/>
              </a:spcBef>
              <a:buSzPts val="3190"/>
              <a:buChar char="•"/>
              <a:defRPr sz="2200"/>
            </a:lvl9pPr>
          </a:lstStyle>
          <a:p>
            <a:pPr lvl="0">
              <a:buClr>
                <a:srgbClr val="000000"/>
              </a:buClr>
              <a:buSzPts val="2000"/>
            </a:pPr>
            <a:r>
              <a:rPr lang="ru-RU" sz="2800" dirty="0"/>
              <a:t>БЛОК 10. ОБЗОР РЕЗЕРВНОГО КОПИРОВАНИЯ И РЕПЛИКАЦИИ</a:t>
            </a:r>
          </a:p>
        </p:txBody>
      </p:sp>
      <p:sp>
        <p:nvSpPr>
          <p:cNvPr id="18" name="Google Shape;82;p1">
            <a:extLst>
              <a:ext uri="{FF2B5EF4-FFF2-40B4-BE49-F238E27FC236}">
                <a16:creationId xmlns:a16="http://schemas.microsoft.com/office/drawing/2014/main" id="{FF724435-46B1-4F96-9B0B-6FE762BE314C}"/>
              </a:ext>
            </a:extLst>
          </p:cNvPr>
          <p:cNvSpPr txBox="1">
            <a:spLocks/>
          </p:cNvSpPr>
          <p:nvPr/>
        </p:nvSpPr>
        <p:spPr>
          <a:xfrm>
            <a:off x="1619250" y="3559354"/>
            <a:ext cx="8358240" cy="70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85000"/>
              </a:lnSpc>
              <a:buClr>
                <a:schemeClr val="lt1"/>
              </a:buClr>
              <a:buSzPts val="5400"/>
              <a:buFont typeface="Arial Black"/>
              <a:buNone/>
              <a:defRPr sz="5400">
                <a:solidFill>
                  <a:srgbClr val="FFFFFF"/>
                </a:solidFill>
                <a:latin typeface="Arial Black"/>
                <a:ea typeface="Arial Black"/>
                <a:cs typeface="Arial Black"/>
              </a:defRPr>
            </a:lvl1pPr>
            <a:lvl2pPr algn="ctr">
              <a:buSzPts val="1800"/>
              <a:buFont typeface="Helvetica Neue"/>
              <a:buNone/>
              <a:defRPr sz="5600">
                <a:latin typeface="Helvetica Neue"/>
                <a:ea typeface="Helvetica Neue"/>
                <a:cs typeface="Helvetica Neue"/>
              </a:defRPr>
            </a:lvl2pPr>
            <a:lvl3pPr algn="ctr">
              <a:buSzPts val="1800"/>
              <a:buFont typeface="Helvetica Neue"/>
              <a:buNone/>
              <a:defRPr sz="5600">
                <a:latin typeface="Helvetica Neue"/>
                <a:ea typeface="Helvetica Neue"/>
                <a:cs typeface="Helvetica Neue"/>
              </a:defRPr>
            </a:lvl3pPr>
            <a:lvl4pPr algn="ctr">
              <a:buSzPts val="1800"/>
              <a:buFont typeface="Helvetica Neue"/>
              <a:buNone/>
              <a:defRPr sz="5600">
                <a:latin typeface="Helvetica Neue"/>
                <a:ea typeface="Helvetica Neue"/>
                <a:cs typeface="Helvetica Neue"/>
              </a:defRPr>
            </a:lvl4pPr>
            <a:lvl5pPr algn="ctr">
              <a:buSzPts val="1800"/>
              <a:buFont typeface="Helvetica Neue"/>
              <a:buNone/>
              <a:defRPr sz="5600">
                <a:latin typeface="Helvetica Neue"/>
                <a:ea typeface="Helvetica Neue"/>
                <a:cs typeface="Helvetica Neue"/>
              </a:defRPr>
            </a:lvl5pPr>
            <a:lvl6pPr algn="ctr">
              <a:buSzPts val="1800"/>
              <a:buFont typeface="Helvetica Neue"/>
              <a:buNone/>
              <a:defRPr sz="5600">
                <a:latin typeface="Helvetica Neue"/>
                <a:ea typeface="Helvetica Neue"/>
                <a:cs typeface="Helvetica Neue"/>
              </a:defRPr>
            </a:lvl6pPr>
            <a:lvl7pPr algn="ctr">
              <a:buSzPts val="1800"/>
              <a:buFont typeface="Helvetica Neue"/>
              <a:buNone/>
              <a:defRPr sz="5600">
                <a:latin typeface="Helvetica Neue"/>
                <a:ea typeface="Helvetica Neue"/>
                <a:cs typeface="Helvetica Neue"/>
              </a:defRPr>
            </a:lvl7pPr>
            <a:lvl8pPr algn="ctr">
              <a:buSzPts val="1800"/>
              <a:buFont typeface="Helvetica Neue"/>
              <a:buNone/>
              <a:defRPr sz="5600">
                <a:latin typeface="Helvetica Neue"/>
                <a:ea typeface="Helvetica Neue"/>
                <a:cs typeface="Helvetica Neue"/>
              </a:defRPr>
            </a:lvl8pPr>
            <a:lvl9pPr algn="ctr">
              <a:buSzPts val="1800"/>
              <a:buFont typeface="Helvetica Neue"/>
              <a:buNone/>
              <a:defRPr sz="5600">
                <a:latin typeface="Helvetica Neue"/>
                <a:ea typeface="Helvetica Neue"/>
                <a:cs typeface="Helvetica Neue"/>
              </a:defRPr>
            </a:lvl9pPr>
          </a:lstStyle>
          <a:p>
            <a:r>
              <a:rPr lang="en-US" dirty="0"/>
              <a:t>BEST PRACTICE</a:t>
            </a:r>
            <a:endParaRPr lang="ru-RU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25;p11">
            <a:extLst>
              <a:ext uri="{FF2B5EF4-FFF2-40B4-BE49-F238E27FC236}">
                <a16:creationId xmlns:a16="http://schemas.microsoft.com/office/drawing/2014/main" id="{972572F3-9BB4-46BB-9E25-21A239D0C5E9}"/>
              </a:ext>
            </a:extLst>
          </p:cNvPr>
          <p:cNvSpPr/>
          <p:nvPr/>
        </p:nvSpPr>
        <p:spPr>
          <a:xfrm>
            <a:off x="1689100" y="1188792"/>
            <a:ext cx="8742523" cy="4770360"/>
          </a:xfrm>
          <a:prstGeom prst="roundRect">
            <a:avLst>
              <a:gd name="adj" fmla="val 5058"/>
            </a:avLst>
          </a:prstGeom>
          <a:solidFill>
            <a:srgbClr val="D0DBFE">
              <a:alpha val="0"/>
            </a:srgbClr>
          </a:solidFill>
          <a:ln w="12700">
            <a:solidFill>
              <a:schemeClr val="tx1"/>
            </a:solidFill>
          </a:ln>
        </p:spPr>
        <p:txBody>
          <a:bodyPr spcFirstLastPara="1" wrap="square" lIns="180000" tIns="180000" rIns="108000" bIns="144000" anchor="t" anchorCtr="0">
            <a:noAutofit/>
          </a:bodyPr>
          <a:lstStyle/>
          <a:p>
            <a:pPr marL="111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25"/>
          <p:cNvSpPr txBox="1"/>
          <p:nvPr/>
        </p:nvSpPr>
        <p:spPr>
          <a:xfrm>
            <a:off x="11442668" y="6193270"/>
            <a:ext cx="2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3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7" name="Google Shape;367;p25"/>
          <p:cNvGrpSpPr/>
          <p:nvPr/>
        </p:nvGrpSpPr>
        <p:grpSpPr>
          <a:xfrm>
            <a:off x="-1" y="0"/>
            <a:ext cx="1501369" cy="1501369"/>
            <a:chOff x="22496" y="-1"/>
            <a:chExt cx="3238501" cy="3238501"/>
          </a:xfrm>
        </p:grpSpPr>
        <p:pic>
          <p:nvPicPr>
            <p:cNvPr id="368" name="Google Shape;368;p25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25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6" y="-1"/>
              <a:ext cx="3238501" cy="3238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0" name="Google Shape;370;p25"/>
          <p:cNvGrpSpPr/>
          <p:nvPr/>
        </p:nvGrpSpPr>
        <p:grpSpPr>
          <a:xfrm>
            <a:off x="9945937" y="4638198"/>
            <a:ext cx="2246683" cy="2246939"/>
            <a:chOff x="19553897" y="8864600"/>
            <a:chExt cx="4851400" cy="4851952"/>
          </a:xfrm>
        </p:grpSpPr>
        <p:pic>
          <p:nvPicPr>
            <p:cNvPr id="371" name="Google Shape;371;p25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5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5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4" name="Google Shape;374;p25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375" name="Google Shape;375;p25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6" name="Google Shape;376;p25"/>
              <p:cNvSpPr txBox="1"/>
              <p:nvPr/>
            </p:nvSpPr>
            <p:spPr>
              <a:xfrm>
                <a:off x="21231326" y="12448438"/>
                <a:ext cx="1511700" cy="9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b="0" i="0" u="none" strike="noStrike" cap="none" dirty="0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10</a:t>
                </a:r>
                <a:endParaRPr sz="2000" b="0" i="0" u="none" strike="noStrike" cap="none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pic>
        <p:nvPicPr>
          <p:cNvPr id="377" name="Google Shape;377;p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5"/>
          <p:cNvSpPr txBox="1"/>
          <p:nvPr/>
        </p:nvSpPr>
        <p:spPr>
          <a:xfrm>
            <a:off x="1774825" y="377602"/>
            <a:ext cx="532266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5000"/>
              </a:lnSpc>
              <a:buClr>
                <a:schemeClr val="dk1"/>
              </a:buClr>
              <a:buSzPts val="1400"/>
              <a:defRPr sz="2500">
                <a:solidFill>
                  <a:srgbClr val="030124"/>
                </a:solidFill>
                <a:latin typeface="Arial Black"/>
              </a:defRPr>
            </a:lvl1pPr>
          </a:lstStyle>
          <a:p>
            <a:r>
              <a:rPr lang="ru-RU" dirty="0">
                <a:sym typeface="Open Sans"/>
              </a:rPr>
              <a:t>КАСКАДНАЯ РЕПЛИКАЦИЯ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D4E6D83-2010-411C-96BA-17401A8817EA}"/>
              </a:ext>
            </a:extLst>
          </p:cNvPr>
          <p:cNvGrpSpPr/>
          <p:nvPr/>
        </p:nvGrpSpPr>
        <p:grpSpPr>
          <a:xfrm>
            <a:off x="2132056" y="1621489"/>
            <a:ext cx="7720015" cy="3904966"/>
            <a:chOff x="1691463" y="1669850"/>
            <a:chExt cx="9285175" cy="4696661"/>
          </a:xfrm>
        </p:grpSpPr>
        <p:sp>
          <p:nvSpPr>
            <p:cNvPr id="386" name="Google Shape;386;p25"/>
            <p:cNvSpPr/>
            <p:nvPr/>
          </p:nvSpPr>
          <p:spPr>
            <a:xfrm>
              <a:off x="1691475" y="168755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1691475" y="249710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Postgres</a:t>
              </a:r>
              <a:endParaRPr/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1691463" y="5213125"/>
              <a:ext cx="1617624" cy="1153386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wals</a:t>
              </a:r>
              <a:endParaRPr/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3478325" y="4754150"/>
              <a:ext cx="1617624" cy="539190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 sender</a:t>
              </a:r>
              <a:endParaRPr/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2298075" y="3575600"/>
              <a:ext cx="404400" cy="16374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7682113" y="2441963"/>
              <a:ext cx="1617624" cy="1153386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wals</a:t>
              </a:r>
              <a:endParaRPr/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9359025" y="166985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9359025" y="247940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Реплика А</a:t>
              </a:r>
              <a:endParaRPr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6005200" y="2749050"/>
              <a:ext cx="1617624" cy="539190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/>
                <a:t>WAL </a:t>
              </a:r>
              <a:r>
                <a:rPr lang="ru-RU" sz="1200" dirty="0" err="1"/>
                <a:t>receiver</a:t>
              </a:r>
              <a:endParaRPr sz="1200" dirty="0"/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7682125" y="4987088"/>
              <a:ext cx="1617624" cy="1153386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wals</a:t>
              </a:r>
              <a:endParaRPr/>
            </a:p>
          </p:txBody>
        </p:sp>
        <p:sp>
          <p:nvSpPr>
            <p:cNvPr id="396" name="Google Shape;396;p25"/>
            <p:cNvSpPr/>
            <p:nvPr/>
          </p:nvSpPr>
          <p:spPr>
            <a:xfrm>
              <a:off x="9359038" y="4214975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59038" y="5024525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Реплика Б</a:t>
              </a:r>
              <a:endParaRPr/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6005212" y="5294175"/>
              <a:ext cx="1617624" cy="539190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/>
                <a:t>WAL receiver</a:t>
              </a:r>
              <a:endParaRPr sz="1200"/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6005200" y="3420513"/>
              <a:ext cx="1617624" cy="539190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 sender</a:t>
              </a:r>
              <a:endParaRPr/>
            </a:p>
          </p:txBody>
        </p:sp>
        <p:cxnSp>
          <p:nvCxnSpPr>
            <p:cNvPr id="400" name="Google Shape;400;p25"/>
            <p:cNvCxnSpPr>
              <a:stCxn id="389" idx="0"/>
            </p:cNvCxnSpPr>
            <p:nvPr/>
          </p:nvCxnSpPr>
          <p:spPr>
            <a:xfrm rot="10800000" flipH="1">
              <a:off x="4287137" y="3030350"/>
              <a:ext cx="1718100" cy="17238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1" name="Google Shape;401;p25"/>
            <p:cNvCxnSpPr>
              <a:stCxn id="399" idx="2"/>
              <a:endCxn id="398" idx="0"/>
            </p:cNvCxnSpPr>
            <p:nvPr/>
          </p:nvCxnSpPr>
          <p:spPr>
            <a:xfrm>
              <a:off x="6814012" y="3959703"/>
              <a:ext cx="0" cy="13344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25;p11">
            <a:extLst>
              <a:ext uri="{FF2B5EF4-FFF2-40B4-BE49-F238E27FC236}">
                <a16:creationId xmlns:a16="http://schemas.microsoft.com/office/drawing/2014/main" id="{13956791-5774-41D0-87DF-332D14AD70F0}"/>
              </a:ext>
            </a:extLst>
          </p:cNvPr>
          <p:cNvSpPr/>
          <p:nvPr/>
        </p:nvSpPr>
        <p:spPr>
          <a:xfrm>
            <a:off x="1689100" y="1041601"/>
            <a:ext cx="8742523" cy="4446898"/>
          </a:xfrm>
          <a:prstGeom prst="roundRect">
            <a:avLst>
              <a:gd name="adj" fmla="val 5058"/>
            </a:avLst>
          </a:prstGeom>
          <a:solidFill>
            <a:srgbClr val="D0DBFE">
              <a:alpha val="0"/>
            </a:srgbClr>
          </a:solidFill>
          <a:ln w="12700">
            <a:solidFill>
              <a:schemeClr val="tx1"/>
            </a:solidFill>
          </a:ln>
        </p:spPr>
        <p:txBody>
          <a:bodyPr spcFirstLastPara="1" wrap="square" lIns="180000" tIns="180000" rIns="108000" bIns="144000" anchor="t" anchorCtr="0">
            <a:noAutofit/>
          </a:bodyPr>
          <a:lstStyle/>
          <a:p>
            <a:pPr marL="111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26"/>
          <p:cNvSpPr txBox="1"/>
          <p:nvPr/>
        </p:nvSpPr>
        <p:spPr>
          <a:xfrm>
            <a:off x="11442668" y="6193270"/>
            <a:ext cx="2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3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8" name="Google Shape;408;p26"/>
          <p:cNvGrpSpPr/>
          <p:nvPr/>
        </p:nvGrpSpPr>
        <p:grpSpPr>
          <a:xfrm>
            <a:off x="-1" y="0"/>
            <a:ext cx="1501369" cy="1501369"/>
            <a:chOff x="22496" y="-1"/>
            <a:chExt cx="3238501" cy="3238501"/>
          </a:xfrm>
        </p:grpSpPr>
        <p:pic>
          <p:nvPicPr>
            <p:cNvPr id="409" name="Google Shape;409;p26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26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6" y="-1"/>
              <a:ext cx="3238501" cy="3238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1" name="Google Shape;411;p26"/>
          <p:cNvGrpSpPr/>
          <p:nvPr/>
        </p:nvGrpSpPr>
        <p:grpSpPr>
          <a:xfrm>
            <a:off x="9945937" y="4638198"/>
            <a:ext cx="2246683" cy="2246939"/>
            <a:chOff x="19553897" y="8864600"/>
            <a:chExt cx="4851400" cy="4851952"/>
          </a:xfrm>
        </p:grpSpPr>
        <p:pic>
          <p:nvPicPr>
            <p:cNvPr id="412" name="Google Shape;412;p26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26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26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5" name="Google Shape;415;p26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416" name="Google Shape;416;p26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7" name="Google Shape;417;p26"/>
              <p:cNvSpPr txBox="1"/>
              <p:nvPr/>
            </p:nvSpPr>
            <p:spPr>
              <a:xfrm>
                <a:off x="21231326" y="12448438"/>
                <a:ext cx="1511700" cy="9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b="0" i="0" u="none" strike="noStrike" cap="none" dirty="0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11</a:t>
                </a:r>
                <a:endParaRPr sz="2000" b="0" i="0" u="none" strike="noStrike" cap="none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pic>
        <p:nvPicPr>
          <p:cNvPr id="418" name="Google Shape;418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6"/>
          <p:cNvSpPr txBox="1"/>
          <p:nvPr/>
        </p:nvSpPr>
        <p:spPr>
          <a:xfrm>
            <a:off x="1774824" y="319503"/>
            <a:ext cx="963224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95000"/>
              </a:lnSpc>
              <a:buClr>
                <a:schemeClr val="dk1"/>
              </a:buClr>
              <a:buSzPts val="1400"/>
              <a:defRPr sz="2500">
                <a:solidFill>
                  <a:srgbClr val="030124"/>
                </a:solidFill>
                <a:latin typeface="Arial Black"/>
              </a:defRPr>
            </a:lvl1pPr>
          </a:lstStyle>
          <a:p>
            <a:r>
              <a:rPr lang="en-US" dirty="0">
                <a:sym typeface="Open Sans"/>
              </a:rPr>
              <a:t>TIME MACHINE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BF2422A-D5A4-4CB7-B722-CF8911FC3A31}"/>
              </a:ext>
            </a:extLst>
          </p:cNvPr>
          <p:cNvGrpSpPr/>
          <p:nvPr/>
        </p:nvGrpSpPr>
        <p:grpSpPr>
          <a:xfrm>
            <a:off x="2473650" y="1449536"/>
            <a:ext cx="7244700" cy="3664546"/>
            <a:chOff x="1691463" y="1669850"/>
            <a:chExt cx="9285162" cy="4696661"/>
          </a:xfrm>
        </p:grpSpPr>
        <p:sp>
          <p:nvSpPr>
            <p:cNvPr id="427" name="Google Shape;427;p26"/>
            <p:cNvSpPr/>
            <p:nvPr/>
          </p:nvSpPr>
          <p:spPr>
            <a:xfrm>
              <a:off x="1691475" y="168755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1691475" y="249710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Postgres</a:t>
              </a: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1691463" y="5213125"/>
              <a:ext cx="1617624" cy="1153386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wals</a:t>
              </a:r>
              <a:endParaRPr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3478325" y="4754150"/>
              <a:ext cx="1617624" cy="539190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 sender</a:t>
              </a: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2298075" y="3575600"/>
              <a:ext cx="404400" cy="16374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7682113" y="2441963"/>
              <a:ext cx="1617624" cy="1153386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 err="1"/>
                <a:t>wals</a:t>
              </a:r>
              <a:endParaRPr dirty="0"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9359025" y="166985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59025" y="247940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Реплика А</a:t>
              </a: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6005200" y="2749050"/>
              <a:ext cx="1617624" cy="539190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/>
                <a:t>WAL </a:t>
              </a:r>
              <a:r>
                <a:rPr lang="ru-RU" dirty="0" err="1"/>
                <a:t>receiver</a:t>
              </a:r>
              <a:endParaRPr dirty="0"/>
            </a:p>
          </p:txBody>
        </p:sp>
        <p:cxnSp>
          <p:nvCxnSpPr>
            <p:cNvPr id="436" name="Google Shape;436;p26"/>
            <p:cNvCxnSpPr>
              <a:stCxn id="430" idx="0"/>
            </p:cNvCxnSpPr>
            <p:nvPr/>
          </p:nvCxnSpPr>
          <p:spPr>
            <a:xfrm rot="10800000" flipH="1">
              <a:off x="4287137" y="3030350"/>
              <a:ext cx="1718100" cy="17238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7" name="Google Shape;437;p26"/>
            <p:cNvSpPr/>
            <p:nvPr/>
          </p:nvSpPr>
          <p:spPr>
            <a:xfrm>
              <a:off x="3848338" y="2766050"/>
              <a:ext cx="1617600" cy="1078500"/>
            </a:xfrm>
            <a:prstGeom prst="wedgeEllipseCallout">
              <a:avLst>
                <a:gd name="adj1" fmla="val 27081"/>
                <a:gd name="adj2" fmla="val 60918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/>
                <a:t>задержка, например на </a:t>
              </a:r>
              <a:r>
                <a:rPr lang="ru-RU" sz="1200" dirty="0" err="1"/>
                <a:t>ча</a:t>
              </a:r>
              <a:endParaRPr sz="1200" dirty="0"/>
            </a:p>
          </p:txBody>
        </p:sp>
      </p:grpSp>
      <p:sp>
        <p:nvSpPr>
          <p:cNvPr id="438" name="Google Shape;438;p26"/>
          <p:cNvSpPr txBox="1"/>
          <p:nvPr/>
        </p:nvSpPr>
        <p:spPr>
          <a:xfrm>
            <a:off x="1689100" y="5709092"/>
            <a:ext cx="7244700" cy="45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 dirty="0" err="1">
                <a:solidFill>
                  <a:schemeClr val="hlink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  <a:hlinkClick r:id="rId10"/>
              </a:rPr>
              <a:t>recovery_min_apply_delay</a:t>
            </a:r>
            <a:r>
              <a:rPr lang="ru-RU" sz="1600" dirty="0">
                <a:solidFill>
                  <a:schemeClr val="dk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в </a:t>
            </a:r>
            <a:r>
              <a:rPr lang="ru-RU" sz="1600" dirty="0" err="1">
                <a:solidFill>
                  <a:schemeClr val="dk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recovery.conf</a:t>
            </a:r>
            <a:r>
              <a:rPr lang="ru-RU" sz="1600" dirty="0">
                <a:solidFill>
                  <a:schemeClr val="dk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	 </a:t>
            </a:r>
            <a:endParaRPr sz="1600" dirty="0"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7"/>
          <p:cNvSpPr txBox="1"/>
          <p:nvPr/>
        </p:nvSpPr>
        <p:spPr>
          <a:xfrm>
            <a:off x="11442668" y="6193270"/>
            <a:ext cx="2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3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Google Shape;445;p27"/>
          <p:cNvGrpSpPr/>
          <p:nvPr/>
        </p:nvGrpSpPr>
        <p:grpSpPr>
          <a:xfrm>
            <a:off x="-1" y="0"/>
            <a:ext cx="1501369" cy="1501369"/>
            <a:chOff x="22496" y="-1"/>
            <a:chExt cx="3238501" cy="3238501"/>
          </a:xfrm>
        </p:grpSpPr>
        <p:pic>
          <p:nvPicPr>
            <p:cNvPr id="446" name="Google Shape;446;p27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27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6" y="-1"/>
              <a:ext cx="3238501" cy="3238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8" name="Google Shape;448;p27"/>
          <p:cNvGrpSpPr/>
          <p:nvPr/>
        </p:nvGrpSpPr>
        <p:grpSpPr>
          <a:xfrm>
            <a:off x="9945937" y="4638198"/>
            <a:ext cx="2246683" cy="2246939"/>
            <a:chOff x="19553897" y="8864600"/>
            <a:chExt cx="4851400" cy="4851952"/>
          </a:xfrm>
        </p:grpSpPr>
        <p:pic>
          <p:nvPicPr>
            <p:cNvPr id="449" name="Google Shape;449;p27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27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27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2" name="Google Shape;452;p27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453" name="Google Shape;453;p27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4" name="Google Shape;454;p27"/>
              <p:cNvSpPr txBox="1"/>
              <p:nvPr/>
            </p:nvSpPr>
            <p:spPr>
              <a:xfrm>
                <a:off x="21231326" y="12448438"/>
                <a:ext cx="1511700" cy="9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b="0" i="0" u="none" strike="noStrike" cap="none" dirty="0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12</a:t>
                </a:r>
                <a:endParaRPr sz="2000" b="0" i="0" u="none" strike="noStrike" cap="none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pic>
        <p:nvPicPr>
          <p:cNvPr id="455" name="Google Shape;455;p2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7"/>
          <p:cNvSpPr txBox="1"/>
          <p:nvPr/>
        </p:nvSpPr>
        <p:spPr>
          <a:xfrm>
            <a:off x="1774825" y="377602"/>
            <a:ext cx="5123608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95000"/>
              </a:lnSpc>
              <a:buClr>
                <a:schemeClr val="dk1"/>
              </a:buClr>
              <a:buSzPts val="1400"/>
              <a:defRPr sz="2500">
                <a:solidFill>
                  <a:srgbClr val="030124"/>
                </a:solidFill>
                <a:latin typeface="Arial Black"/>
              </a:defRPr>
            </a:lvl1pPr>
          </a:lstStyle>
          <a:p>
            <a:r>
              <a:rPr lang="ru-RU" dirty="0">
                <a:sym typeface="Open Sans"/>
              </a:rPr>
              <a:t>ОБЪЕДИНЕНИЕ ДАННЫХ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C8B3F45-6D2C-49E3-914E-EE9444BB87A8}"/>
              </a:ext>
            </a:extLst>
          </p:cNvPr>
          <p:cNvGrpSpPr/>
          <p:nvPr/>
        </p:nvGrpSpPr>
        <p:grpSpPr>
          <a:xfrm>
            <a:off x="2506338" y="1605470"/>
            <a:ext cx="7507680" cy="3797562"/>
            <a:chOff x="1691463" y="1669850"/>
            <a:chExt cx="9285175" cy="4696661"/>
          </a:xfrm>
        </p:grpSpPr>
        <p:sp>
          <p:nvSpPr>
            <p:cNvPr id="464" name="Google Shape;464;p27"/>
            <p:cNvSpPr/>
            <p:nvPr/>
          </p:nvSpPr>
          <p:spPr>
            <a:xfrm>
              <a:off x="1691475" y="281650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65" name="Google Shape;465;p27"/>
            <p:cNvSpPr/>
            <p:nvPr/>
          </p:nvSpPr>
          <p:spPr>
            <a:xfrm>
              <a:off x="1691475" y="362605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Postgres</a:t>
              </a:r>
              <a:endParaRPr/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1691463" y="5213125"/>
              <a:ext cx="1617624" cy="1153386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wals</a:t>
              </a:r>
              <a:endParaRPr/>
            </a:p>
          </p:txBody>
        </p:sp>
        <p:sp>
          <p:nvSpPr>
            <p:cNvPr id="467" name="Google Shape;467;p27"/>
            <p:cNvSpPr/>
            <p:nvPr/>
          </p:nvSpPr>
          <p:spPr>
            <a:xfrm>
              <a:off x="3478325" y="4754150"/>
              <a:ext cx="1617624" cy="539190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logical repl.worker</a:t>
              </a:r>
              <a:endParaRPr/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7682113" y="2441963"/>
              <a:ext cx="1617624" cy="1153386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wals</a:t>
              </a:r>
              <a:endParaRPr/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9359025" y="166985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9359025" y="247940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300" dirty="0"/>
                <a:t>Региональный сервер А</a:t>
              </a:r>
              <a:endParaRPr sz="1300" dirty="0"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3478325" y="5520213"/>
              <a:ext cx="1617624" cy="539190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>
                  <a:solidFill>
                    <a:schemeClr val="dk1"/>
                  </a:solidFill>
                </a:rPr>
                <a:t>logical repl.worker</a:t>
              </a:r>
              <a:endParaRPr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7682125" y="4987088"/>
              <a:ext cx="1617624" cy="1153386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wals</a:t>
              </a:r>
              <a:endParaRPr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9359038" y="4214975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9359038" y="5024525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300" dirty="0">
                  <a:solidFill>
                    <a:schemeClr val="dk1"/>
                  </a:solidFill>
                </a:rPr>
                <a:t>Региональный сервер</a:t>
              </a:r>
              <a:r>
                <a:rPr lang="ru-RU" sz="1300" dirty="0"/>
                <a:t> Б</a:t>
              </a:r>
              <a:endParaRPr sz="1300" dirty="0"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6005212" y="5294175"/>
              <a:ext cx="1617624" cy="539190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 senderr</a:t>
              </a:r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6034862" y="2816488"/>
              <a:ext cx="1617624" cy="539190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 sender</a:t>
              </a:r>
              <a:endParaRPr/>
            </a:p>
          </p:txBody>
        </p:sp>
        <p:cxnSp>
          <p:nvCxnSpPr>
            <p:cNvPr id="477" name="Google Shape;477;p27"/>
            <p:cNvCxnSpPr>
              <a:stCxn id="467" idx="0"/>
            </p:cNvCxnSpPr>
            <p:nvPr/>
          </p:nvCxnSpPr>
          <p:spPr>
            <a:xfrm rot="10800000" flipH="1">
              <a:off x="4287137" y="3030350"/>
              <a:ext cx="1718100" cy="17238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  <p:cxnSp>
          <p:nvCxnSpPr>
            <p:cNvPr id="478" name="Google Shape;478;p27"/>
            <p:cNvCxnSpPr>
              <a:stCxn id="471" idx="3"/>
              <a:endCxn id="475" idx="1"/>
            </p:cNvCxnSpPr>
            <p:nvPr/>
          </p:nvCxnSpPr>
          <p:spPr>
            <a:xfrm rot="10800000" flipH="1">
              <a:off x="5095949" y="5563908"/>
              <a:ext cx="909300" cy="2259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  <p:sp>
        <p:nvSpPr>
          <p:cNvPr id="38" name="Google Shape;225;p11">
            <a:extLst>
              <a:ext uri="{FF2B5EF4-FFF2-40B4-BE49-F238E27FC236}">
                <a16:creationId xmlns:a16="http://schemas.microsoft.com/office/drawing/2014/main" id="{A2E4EC14-C563-41C9-B9C2-E990046FB8C0}"/>
              </a:ext>
            </a:extLst>
          </p:cNvPr>
          <p:cNvSpPr/>
          <p:nvPr/>
        </p:nvSpPr>
        <p:spPr>
          <a:xfrm>
            <a:off x="1689100" y="1265536"/>
            <a:ext cx="8742523" cy="4446898"/>
          </a:xfrm>
          <a:prstGeom prst="roundRect">
            <a:avLst>
              <a:gd name="adj" fmla="val 5058"/>
            </a:avLst>
          </a:prstGeom>
          <a:solidFill>
            <a:srgbClr val="D0DBFE">
              <a:alpha val="0"/>
            </a:srgbClr>
          </a:solidFill>
          <a:ln w="12700">
            <a:solidFill>
              <a:schemeClr val="tx1"/>
            </a:solidFill>
          </a:ln>
        </p:spPr>
        <p:txBody>
          <a:bodyPr spcFirstLastPara="1" wrap="square" lIns="180000" tIns="180000" rIns="108000" bIns="144000" anchor="t" anchorCtr="0">
            <a:noAutofit/>
          </a:bodyPr>
          <a:lstStyle/>
          <a:p>
            <a:pPr marL="111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225;p11">
            <a:extLst>
              <a:ext uri="{FF2B5EF4-FFF2-40B4-BE49-F238E27FC236}">
                <a16:creationId xmlns:a16="http://schemas.microsoft.com/office/drawing/2014/main" id="{5645D702-FEE8-416D-A4E7-6E741168A167}"/>
              </a:ext>
            </a:extLst>
          </p:cNvPr>
          <p:cNvSpPr/>
          <p:nvPr/>
        </p:nvSpPr>
        <p:spPr>
          <a:xfrm>
            <a:off x="1689100" y="1265536"/>
            <a:ext cx="8742523" cy="4446898"/>
          </a:xfrm>
          <a:prstGeom prst="roundRect">
            <a:avLst>
              <a:gd name="adj" fmla="val 5058"/>
            </a:avLst>
          </a:prstGeom>
          <a:solidFill>
            <a:srgbClr val="D0DBFE">
              <a:alpha val="0"/>
            </a:srgbClr>
          </a:solidFill>
          <a:ln w="12700">
            <a:solidFill>
              <a:schemeClr val="tx1"/>
            </a:solidFill>
          </a:ln>
        </p:spPr>
        <p:txBody>
          <a:bodyPr spcFirstLastPara="1" wrap="square" lIns="180000" tIns="180000" rIns="108000" bIns="144000" anchor="t" anchorCtr="0">
            <a:noAutofit/>
          </a:bodyPr>
          <a:lstStyle/>
          <a:p>
            <a:pPr marL="111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4" name="Google Shape;484;p28"/>
          <p:cNvSpPr txBox="1"/>
          <p:nvPr/>
        </p:nvSpPr>
        <p:spPr>
          <a:xfrm>
            <a:off x="11442668" y="6193270"/>
            <a:ext cx="2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3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5" name="Google Shape;485;p28"/>
          <p:cNvGrpSpPr/>
          <p:nvPr/>
        </p:nvGrpSpPr>
        <p:grpSpPr>
          <a:xfrm>
            <a:off x="-1" y="0"/>
            <a:ext cx="1501369" cy="1501369"/>
            <a:chOff x="22496" y="-1"/>
            <a:chExt cx="3238501" cy="3238501"/>
          </a:xfrm>
        </p:grpSpPr>
        <p:pic>
          <p:nvPicPr>
            <p:cNvPr id="486" name="Google Shape;486;p28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8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6" y="-1"/>
              <a:ext cx="3238501" cy="3238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8" name="Google Shape;488;p28"/>
          <p:cNvGrpSpPr/>
          <p:nvPr/>
        </p:nvGrpSpPr>
        <p:grpSpPr>
          <a:xfrm>
            <a:off x="9945937" y="4638198"/>
            <a:ext cx="2246683" cy="2246939"/>
            <a:chOff x="19553897" y="8864600"/>
            <a:chExt cx="4851400" cy="4851952"/>
          </a:xfrm>
        </p:grpSpPr>
        <p:pic>
          <p:nvPicPr>
            <p:cNvPr id="489" name="Google Shape;489;p28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28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28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2" name="Google Shape;492;p28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493" name="Google Shape;493;p28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4" name="Google Shape;494;p28"/>
              <p:cNvSpPr txBox="1"/>
              <p:nvPr/>
            </p:nvSpPr>
            <p:spPr>
              <a:xfrm>
                <a:off x="21231326" y="12448438"/>
                <a:ext cx="1511700" cy="9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b="0" i="0" u="none" strike="noStrike" cap="none" dirty="0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13</a:t>
                </a:r>
                <a:endParaRPr sz="2000" b="0" i="0" u="none" strike="noStrike" cap="none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pic>
        <p:nvPicPr>
          <p:cNvPr id="495" name="Google Shape;495;p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8"/>
          <p:cNvSpPr txBox="1"/>
          <p:nvPr/>
        </p:nvSpPr>
        <p:spPr>
          <a:xfrm>
            <a:off x="1774824" y="377602"/>
            <a:ext cx="6597845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95000"/>
              </a:lnSpc>
              <a:buClr>
                <a:schemeClr val="dk1"/>
              </a:buClr>
              <a:buSzPts val="1400"/>
              <a:defRPr sz="2500">
                <a:solidFill>
                  <a:srgbClr val="030124"/>
                </a:solidFill>
                <a:latin typeface="Arial Black"/>
              </a:defRPr>
            </a:lvl1pPr>
          </a:lstStyle>
          <a:p>
            <a:r>
              <a:rPr lang="ru-RU" dirty="0">
                <a:sym typeface="Open Sans"/>
              </a:rPr>
              <a:t>РАССЫЛКА СПРАВОЧНИКОВ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555286F-DAB0-42CA-82D5-3AA23E772DDC}"/>
              </a:ext>
            </a:extLst>
          </p:cNvPr>
          <p:cNvGrpSpPr/>
          <p:nvPr/>
        </p:nvGrpSpPr>
        <p:grpSpPr>
          <a:xfrm>
            <a:off x="2530652" y="1557331"/>
            <a:ext cx="7203721" cy="3643812"/>
            <a:chOff x="1691463" y="1669850"/>
            <a:chExt cx="9285175" cy="4696661"/>
          </a:xfrm>
        </p:grpSpPr>
        <p:sp>
          <p:nvSpPr>
            <p:cNvPr id="504" name="Google Shape;504;p28"/>
            <p:cNvSpPr/>
            <p:nvPr/>
          </p:nvSpPr>
          <p:spPr>
            <a:xfrm>
              <a:off x="1691475" y="281650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1691475" y="362605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Postgres</a:t>
              </a: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1691463" y="5213125"/>
              <a:ext cx="1617624" cy="1153386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wals</a:t>
              </a: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3478325" y="4754150"/>
              <a:ext cx="1617624" cy="539190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>
                  <a:solidFill>
                    <a:schemeClr val="dk1"/>
                  </a:solidFill>
                </a:rPr>
                <a:t>WAL sender</a:t>
              </a: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7682113" y="2441963"/>
              <a:ext cx="1617624" cy="1153386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wals</a:t>
              </a: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9359025" y="166985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9359025" y="247940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/>
                <a:t>Региональный сервер А</a:t>
              </a:r>
              <a:endParaRPr sz="1200"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3478325" y="5520213"/>
              <a:ext cx="1617624" cy="539190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>
                  <a:solidFill>
                    <a:schemeClr val="dk1"/>
                  </a:solidFill>
                </a:rPr>
                <a:t>WAL sender</a:t>
              </a: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7682125" y="4987088"/>
              <a:ext cx="1617624" cy="1153386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wals</a:t>
              </a: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9359038" y="4214975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9359038" y="5024525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chemeClr val="dk1"/>
                  </a:solidFill>
                </a:rPr>
                <a:t>Региональный сервер</a:t>
              </a:r>
              <a:r>
                <a:rPr lang="ru-RU" sz="1200" dirty="0"/>
                <a:t> Б</a:t>
              </a:r>
              <a:endParaRPr sz="1200" dirty="0"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6005212" y="5294175"/>
              <a:ext cx="1617624" cy="539190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>
                  <a:solidFill>
                    <a:schemeClr val="dk1"/>
                  </a:solidFill>
                </a:rPr>
                <a:t>logical repl.worker</a:t>
              </a: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034862" y="2816488"/>
              <a:ext cx="1617624" cy="539190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>
                  <a:solidFill>
                    <a:schemeClr val="dk1"/>
                  </a:solidFill>
                </a:rPr>
                <a:t>logical repl.worker</a:t>
              </a:r>
              <a:endParaRPr/>
            </a:p>
          </p:txBody>
        </p:sp>
        <p:cxnSp>
          <p:nvCxnSpPr>
            <p:cNvPr id="517" name="Google Shape;517;p28"/>
            <p:cNvCxnSpPr>
              <a:stCxn id="507" idx="0"/>
            </p:cNvCxnSpPr>
            <p:nvPr/>
          </p:nvCxnSpPr>
          <p:spPr>
            <a:xfrm rot="10800000" flipH="1">
              <a:off x="4287137" y="3030350"/>
              <a:ext cx="1718100" cy="17238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518" name="Google Shape;518;p28"/>
            <p:cNvCxnSpPr>
              <a:stCxn id="511" idx="3"/>
              <a:endCxn id="515" idx="1"/>
            </p:cNvCxnSpPr>
            <p:nvPr/>
          </p:nvCxnSpPr>
          <p:spPr>
            <a:xfrm rot="10800000" flipH="1">
              <a:off x="5095949" y="5563908"/>
              <a:ext cx="909300" cy="2259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25;p11">
            <a:extLst>
              <a:ext uri="{FF2B5EF4-FFF2-40B4-BE49-F238E27FC236}">
                <a16:creationId xmlns:a16="http://schemas.microsoft.com/office/drawing/2014/main" id="{F5A48BCA-9DD6-4CAF-9630-17ED54C1FF6C}"/>
              </a:ext>
            </a:extLst>
          </p:cNvPr>
          <p:cNvSpPr/>
          <p:nvPr/>
        </p:nvSpPr>
        <p:spPr>
          <a:xfrm>
            <a:off x="1689100" y="1265536"/>
            <a:ext cx="8742523" cy="4446898"/>
          </a:xfrm>
          <a:prstGeom prst="roundRect">
            <a:avLst>
              <a:gd name="adj" fmla="val 5058"/>
            </a:avLst>
          </a:prstGeom>
          <a:solidFill>
            <a:srgbClr val="D0DBFE">
              <a:alpha val="0"/>
            </a:srgbClr>
          </a:solidFill>
          <a:ln w="12700">
            <a:solidFill>
              <a:schemeClr val="tx1"/>
            </a:solidFill>
          </a:ln>
        </p:spPr>
        <p:txBody>
          <a:bodyPr spcFirstLastPara="1" wrap="square" lIns="180000" tIns="180000" rIns="108000" bIns="144000" anchor="t" anchorCtr="0">
            <a:noAutofit/>
          </a:bodyPr>
          <a:lstStyle/>
          <a:p>
            <a:pPr marL="111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4" name="Google Shape;524;p29"/>
          <p:cNvSpPr txBox="1"/>
          <p:nvPr/>
        </p:nvSpPr>
        <p:spPr>
          <a:xfrm>
            <a:off x="11442668" y="6193270"/>
            <a:ext cx="2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3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5" name="Google Shape;525;p29"/>
          <p:cNvGrpSpPr/>
          <p:nvPr/>
        </p:nvGrpSpPr>
        <p:grpSpPr>
          <a:xfrm>
            <a:off x="-1" y="0"/>
            <a:ext cx="1501369" cy="1501369"/>
            <a:chOff x="22496" y="-1"/>
            <a:chExt cx="3238501" cy="3238501"/>
          </a:xfrm>
        </p:grpSpPr>
        <p:pic>
          <p:nvPicPr>
            <p:cNvPr id="526" name="Google Shape;526;p29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29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6" y="-1"/>
              <a:ext cx="3238501" cy="3238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8" name="Google Shape;528;p29"/>
          <p:cNvGrpSpPr/>
          <p:nvPr/>
        </p:nvGrpSpPr>
        <p:grpSpPr>
          <a:xfrm>
            <a:off x="9945937" y="4638198"/>
            <a:ext cx="2246683" cy="2246939"/>
            <a:chOff x="19553897" y="8864600"/>
            <a:chExt cx="4851400" cy="4851952"/>
          </a:xfrm>
        </p:grpSpPr>
        <p:pic>
          <p:nvPicPr>
            <p:cNvPr id="529" name="Google Shape;529;p29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29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29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2" name="Google Shape;532;p29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533" name="Google Shape;533;p29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4" name="Google Shape;534;p29"/>
              <p:cNvSpPr txBox="1"/>
              <p:nvPr/>
            </p:nvSpPr>
            <p:spPr>
              <a:xfrm>
                <a:off x="21231326" y="12448438"/>
                <a:ext cx="1511700" cy="9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b="0" i="0" u="none" strike="noStrike" cap="none" dirty="0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14</a:t>
                </a:r>
                <a:endParaRPr sz="2000" b="0" i="0" u="none" strike="noStrike" cap="none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pic>
        <p:nvPicPr>
          <p:cNvPr id="535" name="Google Shape;535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29"/>
          <p:cNvSpPr txBox="1"/>
          <p:nvPr/>
        </p:nvSpPr>
        <p:spPr>
          <a:xfrm>
            <a:off x="1774824" y="359177"/>
            <a:ext cx="969744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95000"/>
              </a:lnSpc>
              <a:buClr>
                <a:schemeClr val="dk1"/>
              </a:buClr>
              <a:buSzPts val="1400"/>
              <a:defRPr sz="2500">
                <a:solidFill>
                  <a:srgbClr val="030124"/>
                </a:solidFill>
                <a:latin typeface="Arial Black"/>
              </a:defRPr>
            </a:lvl1pPr>
          </a:lstStyle>
          <a:p>
            <a:r>
              <a:rPr lang="ru-RU" dirty="0">
                <a:sym typeface="Open Sans"/>
              </a:rPr>
              <a:t>КАК В МЕЙЛ.РУ</a:t>
            </a:r>
          </a:p>
        </p:txBody>
      </p:sp>
      <p:pic>
        <p:nvPicPr>
          <p:cNvPr id="544" name="Google Shape;544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74825" y="1501370"/>
            <a:ext cx="8368503" cy="3865836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0095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30" descr="Shape, circ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96604" y="5254901"/>
            <a:ext cx="800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0" descr="Shape, circ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49" y="809625"/>
            <a:ext cx="800100" cy="80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30"/>
          <p:cNvGrpSpPr/>
          <p:nvPr/>
        </p:nvGrpSpPr>
        <p:grpSpPr>
          <a:xfrm>
            <a:off x="1" y="0"/>
            <a:ext cx="12202649" cy="6858000"/>
            <a:chOff x="0" y="0"/>
            <a:chExt cx="24405297" cy="13716000"/>
          </a:xfrm>
        </p:grpSpPr>
        <p:sp>
          <p:nvSpPr>
            <p:cNvPr id="552" name="Google Shape;552;p30"/>
            <p:cNvSpPr/>
            <p:nvPr/>
          </p:nvSpPr>
          <p:spPr>
            <a:xfrm>
              <a:off x="0" y="6670450"/>
              <a:ext cx="24382799" cy="375100"/>
            </a:xfrm>
            <a:prstGeom prst="rect">
              <a:avLst/>
            </a:prstGeom>
            <a:solidFill>
              <a:srgbClr val="170095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50"/>
                <a:buFont typeface="Arial"/>
                <a:buNone/>
              </a:pPr>
              <a:endParaRPr sz="7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553" name="Google Shape;553;p30" descr="Logo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728929" y="834956"/>
              <a:ext cx="2146300" cy="146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30" descr="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7953697" y="7264400"/>
              <a:ext cx="6451600" cy="645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30" descr="A picture containing shape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10800000">
              <a:off x="22497" y="0"/>
              <a:ext cx="3238500" cy="323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30" descr="Icon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30" descr="Shape, circle&#10;&#10;Description automatically generated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1204897" y="105219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" name="Google Shape;558;p30"/>
            <p:cNvSpPr txBox="1"/>
            <p:nvPr/>
          </p:nvSpPr>
          <p:spPr>
            <a:xfrm>
              <a:off x="3260998" y="5445306"/>
              <a:ext cx="16917839" cy="2825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lnSpc>
                  <a:spcPct val="85000"/>
                </a:lnSpc>
                <a:buClr>
                  <a:schemeClr val="lt1"/>
                </a:buClr>
                <a:buSzPts val="5400"/>
                <a:buFont typeface="Arial Black"/>
                <a:buNone/>
                <a:defRPr sz="5400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</a:defRPr>
              </a:lvl1pPr>
              <a:lvl2pPr algn="ctr">
                <a:buSzPts val="1800"/>
                <a:buFont typeface="Helvetica Neue"/>
                <a:buNone/>
                <a:defRPr sz="5600">
                  <a:latin typeface="Helvetica Neue"/>
                  <a:ea typeface="Helvetica Neue"/>
                  <a:cs typeface="Helvetica Neue"/>
                </a:defRPr>
              </a:lvl2pPr>
              <a:lvl3pPr algn="ctr">
                <a:buSzPts val="1800"/>
                <a:buFont typeface="Helvetica Neue"/>
                <a:buNone/>
                <a:defRPr sz="5600">
                  <a:latin typeface="Helvetica Neue"/>
                  <a:ea typeface="Helvetica Neue"/>
                  <a:cs typeface="Helvetica Neue"/>
                </a:defRPr>
              </a:lvl3pPr>
              <a:lvl4pPr algn="ctr">
                <a:buSzPts val="1800"/>
                <a:buFont typeface="Helvetica Neue"/>
                <a:buNone/>
                <a:defRPr sz="5600">
                  <a:latin typeface="Helvetica Neue"/>
                  <a:ea typeface="Helvetica Neue"/>
                  <a:cs typeface="Helvetica Neue"/>
                </a:defRPr>
              </a:lvl4pPr>
              <a:lvl5pPr algn="ctr">
                <a:buSzPts val="1800"/>
                <a:buFont typeface="Helvetica Neue"/>
                <a:buNone/>
                <a:defRPr sz="5600">
                  <a:latin typeface="Helvetica Neue"/>
                  <a:ea typeface="Helvetica Neue"/>
                  <a:cs typeface="Helvetica Neue"/>
                </a:defRPr>
              </a:lvl5pPr>
              <a:lvl6pPr algn="ctr">
                <a:buSzPts val="1800"/>
                <a:buFont typeface="Helvetica Neue"/>
                <a:buNone/>
                <a:defRPr sz="5600">
                  <a:latin typeface="Helvetica Neue"/>
                  <a:ea typeface="Helvetica Neue"/>
                  <a:cs typeface="Helvetica Neue"/>
                </a:defRPr>
              </a:lvl6pPr>
              <a:lvl7pPr algn="ctr">
                <a:buSzPts val="1800"/>
                <a:buFont typeface="Helvetica Neue"/>
                <a:buNone/>
                <a:defRPr sz="5600">
                  <a:latin typeface="Helvetica Neue"/>
                  <a:ea typeface="Helvetica Neue"/>
                  <a:cs typeface="Helvetica Neue"/>
                </a:defRPr>
              </a:lvl7pPr>
              <a:lvl8pPr algn="ctr">
                <a:buSzPts val="1800"/>
                <a:buFont typeface="Helvetica Neue"/>
                <a:buNone/>
                <a:defRPr sz="5600">
                  <a:latin typeface="Helvetica Neue"/>
                  <a:ea typeface="Helvetica Neue"/>
                  <a:cs typeface="Helvetica Neue"/>
                </a:defRPr>
              </a:lvl8pPr>
              <a:lvl9pPr algn="ctr">
                <a:buSzPts val="1800"/>
                <a:buFont typeface="Helvetica Neue"/>
                <a:buNone/>
                <a:defRPr sz="5600">
                  <a:latin typeface="Helvetica Neue"/>
                  <a:ea typeface="Helvetica Neue"/>
                  <a:cs typeface="Helvetica Neue"/>
                </a:defRPr>
              </a:lvl9pPr>
            </a:lstStyle>
            <a:p>
              <a:r>
                <a:rPr lang="ru-RU" dirty="0">
                  <a:sym typeface="Arial Black"/>
                </a:rPr>
                <a:t>ПОДВЕДЕНИЕ </a:t>
              </a:r>
              <a:endParaRPr dirty="0"/>
            </a:p>
            <a:p>
              <a:r>
                <a:rPr lang="ru-RU" dirty="0">
                  <a:sym typeface="Arial Black"/>
                </a:rPr>
                <a:t>ИТОГОВ</a:t>
              </a:r>
              <a:endParaRPr dirty="0">
                <a:sym typeface="Calibri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1"/>
          <p:cNvSpPr txBox="1"/>
          <p:nvPr/>
        </p:nvSpPr>
        <p:spPr>
          <a:xfrm>
            <a:off x="11442668" y="6193270"/>
            <a:ext cx="27764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3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1"/>
          <p:cNvSpPr/>
          <p:nvPr/>
        </p:nvSpPr>
        <p:spPr>
          <a:xfrm>
            <a:off x="1651000" y="336950"/>
            <a:ext cx="6356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ru-RU" sz="2500" b="0" i="0" u="none" strike="noStrike" cap="none" dirty="0">
                <a:solidFill>
                  <a:srgbClr val="030124"/>
                </a:solidFill>
                <a:latin typeface="Arial Black"/>
                <a:ea typeface="Arial Black"/>
                <a:cs typeface="Arial Black"/>
                <a:sym typeface="Arial Black"/>
              </a:rPr>
              <a:t>ИТОГИ ЗАНЯТИЯ</a:t>
            </a:r>
            <a:endParaRPr lang="ru-RU" sz="2500" b="1" i="0" u="none" strike="noStrike" cap="none" dirty="0">
              <a:solidFill>
                <a:srgbClr val="03012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ru-RU" sz="2500" b="1" i="0" u="none" strike="noStrike" cap="none" dirty="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566" name="Google Shape;566;p31"/>
          <p:cNvGrpSpPr/>
          <p:nvPr/>
        </p:nvGrpSpPr>
        <p:grpSpPr>
          <a:xfrm>
            <a:off x="0" y="0"/>
            <a:ext cx="1501503" cy="1501503"/>
            <a:chOff x="22497" y="0"/>
            <a:chExt cx="3238500" cy="3238500"/>
          </a:xfrm>
        </p:grpSpPr>
        <p:pic>
          <p:nvPicPr>
            <p:cNvPr id="567" name="Google Shape;567;p31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31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7" y="0"/>
              <a:ext cx="3238500" cy="3238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9" name="Google Shape;569;p31"/>
          <p:cNvGrpSpPr/>
          <p:nvPr/>
        </p:nvGrpSpPr>
        <p:grpSpPr>
          <a:xfrm>
            <a:off x="9945440" y="4637973"/>
            <a:ext cx="2246560" cy="2246816"/>
            <a:chOff x="19553897" y="8864600"/>
            <a:chExt cx="4851400" cy="4851952"/>
          </a:xfrm>
        </p:grpSpPr>
        <p:pic>
          <p:nvPicPr>
            <p:cNvPr id="570" name="Google Shape;570;p31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31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31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3" name="Google Shape;573;p31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574" name="Google Shape;574;p31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5" name="Google Shape;575;p31"/>
              <p:cNvSpPr txBox="1"/>
              <p:nvPr/>
            </p:nvSpPr>
            <p:spPr>
              <a:xfrm>
                <a:off x="21231326" y="12448438"/>
                <a:ext cx="1511670" cy="976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b="0" i="0" u="none" strike="noStrike" cap="none" dirty="0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16</a:t>
                </a:r>
                <a:endParaRPr sz="2000" b="0" i="0" u="none" strike="noStrike" cap="none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pic>
        <p:nvPicPr>
          <p:cNvPr id="576" name="Google Shape;576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508;p53">
            <a:extLst>
              <a:ext uri="{FF2B5EF4-FFF2-40B4-BE49-F238E27FC236}">
                <a16:creationId xmlns:a16="http://schemas.microsoft.com/office/drawing/2014/main" id="{83825C57-18C6-480A-B91F-7F84CEC0BF1A}"/>
              </a:ext>
            </a:extLst>
          </p:cNvPr>
          <p:cNvSpPr/>
          <p:nvPr/>
        </p:nvSpPr>
        <p:spPr>
          <a:xfrm>
            <a:off x="1774824" y="2453250"/>
            <a:ext cx="8929409" cy="1951500"/>
          </a:xfrm>
          <a:prstGeom prst="roundRect">
            <a:avLst>
              <a:gd name="adj" fmla="val 5760"/>
            </a:avLst>
          </a:prstGeom>
          <a:solidFill>
            <a:srgbClr val="CCF3E9"/>
          </a:solidFill>
          <a:ln>
            <a:noFill/>
          </a:ln>
        </p:spPr>
        <p:txBody>
          <a:bodyPr spcFirstLastPara="1" wrap="square" lIns="180000" tIns="108000" rIns="108000" bIns="144000" anchor="t" anchorCtr="0">
            <a:noAutofit/>
          </a:bodyPr>
          <a:lstStyle/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ru-RU" sz="2800" b="0" i="0" u="none" strike="noStrike" cap="none" dirty="0">
                <a:solidFill>
                  <a:srgbClr val="00C492"/>
                </a:solidFill>
                <a:sym typeface="Arial"/>
              </a:rPr>
              <a:t>01</a:t>
            </a:r>
            <a:endParaRPr lang="ru-RU" sz="1500" dirty="0">
              <a:solidFill>
                <a:srgbClr val="00C492"/>
              </a:solidFill>
              <a:latin typeface="Helvetica Neue"/>
              <a:sym typeface="Helvetica Neue"/>
            </a:endParaRPr>
          </a:p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endParaRPr lang="ru-RU" sz="1500" dirty="0">
              <a:solidFill>
                <a:schemeClr val="dk1"/>
              </a:solidFill>
              <a:latin typeface="Helvetica Neue"/>
              <a:sym typeface="Helvetica Neue"/>
            </a:endParaRPr>
          </a:p>
          <a:p>
            <a:pPr marL="114300" lvl="0">
              <a:buClr>
                <a:schemeClr val="dk1"/>
              </a:buClr>
              <a:buSzPts val="1800"/>
            </a:pPr>
            <a:r>
              <a:rPr lang="ru-RU" sz="1600" dirty="0">
                <a:solidFill>
                  <a:schemeClr val="dk1"/>
                </a:solidFill>
              </a:rPr>
              <a:t>Поняли, какие существуют лучшие методики применения репликации и осуществления резервного копирования</a:t>
            </a:r>
          </a:p>
        </p:txBody>
      </p:sp>
      <p:pic>
        <p:nvPicPr>
          <p:cNvPr id="17" name="Google Shape;510;p53">
            <a:extLst>
              <a:ext uri="{FF2B5EF4-FFF2-40B4-BE49-F238E27FC236}">
                <a16:creationId xmlns:a16="http://schemas.microsoft.com/office/drawing/2014/main" id="{940BEBD1-621B-4429-A4F6-C4B41B0C108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119895" y="2618741"/>
            <a:ext cx="383005" cy="38300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0095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2"/>
          <p:cNvSpPr/>
          <p:nvPr/>
        </p:nvSpPr>
        <p:spPr>
          <a:xfrm>
            <a:off x="0" y="3323684"/>
            <a:ext cx="12191400" cy="210633"/>
          </a:xfrm>
          <a:prstGeom prst="rect">
            <a:avLst/>
          </a:prstGeom>
          <a:solidFill>
            <a:srgbClr val="170095"/>
          </a:solidFill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4" name="Google Shape;584;p32" descr="Shape, circ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3094" y="6057900"/>
            <a:ext cx="800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 descr="Shape, circle, rectang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91300" y="4449796"/>
            <a:ext cx="800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 descr="A picture containing background patter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65700" y="4432300"/>
            <a:ext cx="2425700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2"/>
          <p:cNvSpPr txBox="1"/>
          <p:nvPr/>
        </p:nvSpPr>
        <p:spPr>
          <a:xfrm>
            <a:off x="1721050" y="2132575"/>
            <a:ext cx="7480200" cy="2382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spAutoFit/>
          </a:bodyPr>
          <a:lstStyle/>
          <a:p>
            <a:pPr lvl="0">
              <a:lnSpc>
                <a:spcPct val="85000"/>
              </a:lnSpc>
              <a:buClr>
                <a:schemeClr val="lt1"/>
              </a:buClr>
              <a:buSzPts val="5400"/>
            </a:pPr>
            <a:r>
              <a:rPr lang="ru-RU" sz="5400" dirty="0">
                <a:solidFill>
                  <a:srgbClr val="FFFFFF"/>
                </a:solidFill>
                <a:latin typeface="Arial Black"/>
              </a:rPr>
              <a:t>СПАСИБО!</a:t>
            </a:r>
            <a:endParaRPr sz="1800" i="0" u="none" strike="noStrike" cap="none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i="0" u="none" strike="noStrike" cap="none" dirty="0">
                <a:solidFill>
                  <a:schemeClr val="lt1"/>
                </a:solidFill>
              </a:rPr>
              <a:t>На следующем занятии мы переходим к следующему блоку Приемы оптимизации</a:t>
            </a:r>
            <a:r>
              <a:rPr lang="ru-RU" sz="1800" dirty="0">
                <a:solidFill>
                  <a:schemeClr val="lt1"/>
                </a:solidFill>
              </a:rPr>
              <a:t>, где</a:t>
            </a:r>
            <a:r>
              <a:rPr lang="ru-RU" sz="1800" i="0" u="none" strike="noStrike" cap="none" dirty="0">
                <a:solidFill>
                  <a:schemeClr val="lt1"/>
                </a:solidFill>
              </a:rPr>
              <a:t> </a:t>
            </a:r>
            <a:r>
              <a:rPr lang="ru-RU" sz="1800" dirty="0">
                <a:solidFill>
                  <a:schemeClr val="lt1"/>
                </a:solidFill>
              </a:rPr>
              <a:t>рассмотрим темы</a:t>
            </a:r>
            <a:r>
              <a:rPr lang="ru-RU" sz="1800" i="0" u="none" strike="noStrike" cap="none" dirty="0">
                <a:solidFill>
                  <a:schemeClr val="lt1"/>
                </a:solidFill>
              </a:rPr>
              <a:t>:</a:t>
            </a:r>
            <a:endParaRPr sz="1800" dirty="0">
              <a:solidFill>
                <a:schemeClr val="lt1"/>
              </a:solidFill>
            </a:endParaRPr>
          </a:p>
          <a:p>
            <a:pPr marL="4000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lt1"/>
                </a:solidFill>
              </a:rPr>
              <a:t>Планы запросов. ER диаграммы</a:t>
            </a:r>
            <a:endParaRPr sz="1800" dirty="0">
              <a:solidFill>
                <a:schemeClr val="lt1"/>
              </a:solidFill>
            </a:endParaRPr>
          </a:p>
          <a:p>
            <a:pPr marL="4000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lt1"/>
                </a:solidFill>
              </a:rPr>
              <a:t>Секционирование</a:t>
            </a:r>
            <a:endParaRPr sz="1800" dirty="0">
              <a:solidFill>
                <a:schemeClr val="lt1"/>
              </a:solidFill>
            </a:endParaRPr>
          </a:p>
          <a:p>
            <a:pPr marL="4000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lt1"/>
                </a:solidFill>
              </a:rPr>
              <a:t>СТЕ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588" name="Google Shape;588;p32" descr="Shape, circle, rectang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2975" y="0"/>
            <a:ext cx="800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2" descr="A picture containing shap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0" y="0"/>
            <a:ext cx="16192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2" descr="Shape, circle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5254901"/>
            <a:ext cx="800100" cy="80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32"/>
          <p:cNvGrpSpPr/>
          <p:nvPr/>
        </p:nvGrpSpPr>
        <p:grpSpPr>
          <a:xfrm>
            <a:off x="9769698" y="6067243"/>
            <a:ext cx="801286" cy="800100"/>
            <a:chOff x="15228655" y="2672088"/>
            <a:chExt cx="1602572" cy="1600200"/>
          </a:xfrm>
        </p:grpSpPr>
        <p:pic>
          <p:nvPicPr>
            <p:cNvPr id="592" name="Google Shape;592;p32" descr="Shape, circle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231027" y="2672088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3" name="Google Shape;593;p32"/>
            <p:cNvSpPr txBox="1"/>
            <p:nvPr/>
          </p:nvSpPr>
          <p:spPr>
            <a:xfrm>
              <a:off x="15228655" y="3030724"/>
              <a:ext cx="1511670" cy="882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ru-RU" sz="2400" b="0" i="0" u="none" strike="noStrike" cap="none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end</a:t>
              </a:r>
              <a:endPara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594" name="Google Shape;594;p32" descr="Logo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864465" y="417478"/>
            <a:ext cx="1073150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2" descr="Shape, circ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" y="6038668"/>
            <a:ext cx="800100" cy="8001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1661148" y="397696"/>
            <a:ext cx="1845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2500" b="1" i="0" u="none" strike="noStrike" cap="none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ЦЕЛЬ</a:t>
            </a:r>
            <a:endParaRPr sz="2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11442668" y="6193270"/>
            <a:ext cx="27764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0" y="0"/>
            <a:ext cx="1501503" cy="1501503"/>
            <a:chOff x="22497" y="0"/>
            <a:chExt cx="3238500" cy="3238500"/>
          </a:xfrm>
        </p:grpSpPr>
        <p:pic>
          <p:nvPicPr>
            <p:cNvPr id="119" name="Google Shape;119;p17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7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7" y="0"/>
              <a:ext cx="3238500" cy="3238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7"/>
          <p:cNvGrpSpPr/>
          <p:nvPr/>
        </p:nvGrpSpPr>
        <p:grpSpPr>
          <a:xfrm>
            <a:off x="9945440" y="4637973"/>
            <a:ext cx="2246560" cy="2246816"/>
            <a:chOff x="19553897" y="8864600"/>
            <a:chExt cx="4851400" cy="4851952"/>
          </a:xfrm>
        </p:grpSpPr>
        <p:pic>
          <p:nvPicPr>
            <p:cNvPr id="123" name="Google Shape;123;p17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7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7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6" name="Google Shape;126;p17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127" name="Google Shape;127;p17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" name="Google Shape;128;p17"/>
              <p:cNvSpPr txBox="1"/>
              <p:nvPr/>
            </p:nvSpPr>
            <p:spPr>
              <a:xfrm>
                <a:off x="21231326" y="12448438"/>
                <a:ext cx="1511670" cy="976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b="0" i="0" u="none" strike="noStrike" cap="none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29" name="Google Shape;129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30;p17">
            <a:extLst>
              <a:ext uri="{FF2B5EF4-FFF2-40B4-BE49-F238E27FC236}">
                <a16:creationId xmlns:a16="http://schemas.microsoft.com/office/drawing/2014/main" id="{E0DCC9AE-3D2D-47E4-BB24-715DEDE0C941}"/>
              </a:ext>
            </a:extLst>
          </p:cNvPr>
          <p:cNvSpPr txBox="1"/>
          <p:nvPr/>
        </p:nvSpPr>
        <p:spPr>
          <a:xfrm>
            <a:off x="7255536" y="2941597"/>
            <a:ext cx="344869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" lvl="0">
              <a:buClr>
                <a:schemeClr val="dk1"/>
              </a:buClr>
              <a:buSzPts val="1800"/>
            </a:pPr>
            <a:r>
              <a:rPr lang="ru-RU" sz="1800" dirty="0">
                <a:solidFill>
                  <a:schemeClr val="dk1"/>
                </a:solidFill>
              </a:rPr>
              <a:t>Понять, какие существуют лучшие методики применения репликации и осуществления резервного копирования</a:t>
            </a:r>
          </a:p>
        </p:txBody>
      </p:sp>
      <p:sp>
        <p:nvSpPr>
          <p:cNvPr id="21" name="Google Shape;91;p2">
            <a:extLst>
              <a:ext uri="{FF2B5EF4-FFF2-40B4-BE49-F238E27FC236}">
                <a16:creationId xmlns:a16="http://schemas.microsoft.com/office/drawing/2014/main" id="{1D9B5A67-5BF9-47F7-B785-0DD29B036B82}"/>
              </a:ext>
            </a:extLst>
          </p:cNvPr>
          <p:cNvSpPr/>
          <p:nvPr/>
        </p:nvSpPr>
        <p:spPr>
          <a:xfrm>
            <a:off x="1703388" y="1338994"/>
            <a:ext cx="5089298" cy="4313202"/>
          </a:xfrm>
          <a:prstGeom prst="roundRect">
            <a:avLst>
              <a:gd name="adj" fmla="val 3341"/>
            </a:avLst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/>
        </p:nvSpPr>
        <p:spPr>
          <a:xfrm>
            <a:off x="11442668" y="6193270"/>
            <a:ext cx="2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3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1651000" y="336950"/>
            <a:ext cx="8702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2500" b="0" i="0" u="none" strike="noStrike" cap="none" dirty="0">
                <a:solidFill>
                  <a:srgbClr val="030124"/>
                </a:solidFill>
                <a:latin typeface="Arial Black"/>
                <a:ea typeface="Arial Black"/>
                <a:cs typeface="Arial Black"/>
                <a:sym typeface="Arial Black"/>
              </a:rPr>
              <a:t>СОДЕРЖАНИЕ УРОКА</a:t>
            </a:r>
            <a:endParaRPr sz="2500" b="1" i="0" u="none" strike="noStrike" cap="none" dirty="0">
              <a:solidFill>
                <a:srgbClr val="03012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2500" b="1" i="0" u="none" strike="noStrike" cap="none" dirty="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139" name="Google Shape;139;p18"/>
          <p:cNvGrpSpPr/>
          <p:nvPr/>
        </p:nvGrpSpPr>
        <p:grpSpPr>
          <a:xfrm>
            <a:off x="-1" y="0"/>
            <a:ext cx="1501369" cy="1501369"/>
            <a:chOff x="22496" y="-1"/>
            <a:chExt cx="3238501" cy="3238501"/>
          </a:xfrm>
        </p:grpSpPr>
        <p:pic>
          <p:nvPicPr>
            <p:cNvPr id="140" name="Google Shape;140;p18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8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6" y="-1"/>
              <a:ext cx="3238501" cy="3238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18"/>
          <p:cNvGrpSpPr/>
          <p:nvPr/>
        </p:nvGrpSpPr>
        <p:grpSpPr>
          <a:xfrm>
            <a:off x="9945937" y="4638198"/>
            <a:ext cx="2246683" cy="2246939"/>
            <a:chOff x="19553897" y="8864600"/>
            <a:chExt cx="4851400" cy="4851952"/>
          </a:xfrm>
        </p:grpSpPr>
        <p:pic>
          <p:nvPicPr>
            <p:cNvPr id="143" name="Google Shape;143;p18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8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8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6" name="Google Shape;146;p18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147" name="Google Shape;147;p18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8" name="Google Shape;148;p18"/>
              <p:cNvSpPr txBox="1"/>
              <p:nvPr/>
            </p:nvSpPr>
            <p:spPr>
              <a:xfrm>
                <a:off x="21231326" y="12448438"/>
                <a:ext cx="1511700" cy="9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b="0" i="0" u="none" strike="noStrike" cap="none" dirty="0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3</a:t>
                </a:r>
                <a:endParaRPr sz="2000" b="0" i="0" u="none" strike="noStrike" cap="none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pic>
        <p:nvPicPr>
          <p:cNvPr id="149" name="Google Shape;149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01;p3">
            <a:extLst>
              <a:ext uri="{FF2B5EF4-FFF2-40B4-BE49-F238E27FC236}">
                <a16:creationId xmlns:a16="http://schemas.microsoft.com/office/drawing/2014/main" id="{6E07060A-E1A1-47EA-92EB-6C18373E7806}"/>
              </a:ext>
            </a:extLst>
          </p:cNvPr>
          <p:cNvSpPr/>
          <p:nvPr/>
        </p:nvSpPr>
        <p:spPr>
          <a:xfrm>
            <a:off x="2863612" y="3363561"/>
            <a:ext cx="31455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ru-RU" sz="2000" dirty="0">
                <a:solidFill>
                  <a:schemeClr val="dk1"/>
                </a:solidFill>
              </a:rPr>
              <a:t>Схемы применения физической репликации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1" name="Google Shape;102;p3">
            <a:extLst>
              <a:ext uri="{FF2B5EF4-FFF2-40B4-BE49-F238E27FC236}">
                <a16:creationId xmlns:a16="http://schemas.microsoft.com/office/drawing/2014/main" id="{DA90FF17-9DFD-4619-94FF-EB663A548D32}"/>
              </a:ext>
            </a:extLst>
          </p:cNvPr>
          <p:cNvSpPr/>
          <p:nvPr/>
        </p:nvSpPr>
        <p:spPr>
          <a:xfrm>
            <a:off x="2863612" y="4799550"/>
            <a:ext cx="289648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ru-RU" sz="2000" dirty="0">
                <a:solidFill>
                  <a:schemeClr val="dk1"/>
                </a:solidFill>
              </a:rPr>
              <a:t>Схемы применения логической репликации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2" name="Google Shape;103;p3">
            <a:extLst>
              <a:ext uri="{FF2B5EF4-FFF2-40B4-BE49-F238E27FC236}">
                <a16:creationId xmlns:a16="http://schemas.microsoft.com/office/drawing/2014/main" id="{9805ACAF-D64E-476F-B39A-58CF20E315B0}"/>
              </a:ext>
            </a:extLst>
          </p:cNvPr>
          <p:cNvSpPr/>
          <p:nvPr/>
        </p:nvSpPr>
        <p:spPr>
          <a:xfrm>
            <a:off x="1719852" y="1797011"/>
            <a:ext cx="876674" cy="876674"/>
          </a:xfrm>
          <a:prstGeom prst="ellipse">
            <a:avLst/>
          </a:prstGeom>
          <a:solidFill>
            <a:srgbClr val="CEE6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104;p3">
            <a:extLst>
              <a:ext uri="{FF2B5EF4-FFF2-40B4-BE49-F238E27FC236}">
                <a16:creationId xmlns:a16="http://schemas.microsoft.com/office/drawing/2014/main" id="{296C9B36-A24F-47DC-B431-47740873BF4C}"/>
              </a:ext>
            </a:extLst>
          </p:cNvPr>
          <p:cNvSpPr/>
          <p:nvPr/>
        </p:nvSpPr>
        <p:spPr>
          <a:xfrm>
            <a:off x="1719852" y="3233001"/>
            <a:ext cx="876674" cy="876674"/>
          </a:xfrm>
          <a:prstGeom prst="ellipse">
            <a:avLst/>
          </a:prstGeom>
          <a:solidFill>
            <a:srgbClr val="CCF3E9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Arial"/>
              <a:buNone/>
            </a:pPr>
            <a:r>
              <a:rPr lang="ru-RU" sz="3200" b="0" i="0" u="none" strike="noStrike" cap="none" dirty="0">
                <a:solidFill>
                  <a:srgbClr val="00C391"/>
                </a:solidFill>
                <a:sym typeface="Arial"/>
              </a:rPr>
              <a:t>2</a:t>
            </a:r>
            <a:endParaRPr sz="1500" b="0" i="0" u="none" strike="noStrike" cap="none" dirty="0">
              <a:solidFill>
                <a:srgbClr val="00C39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105;p3">
            <a:extLst>
              <a:ext uri="{FF2B5EF4-FFF2-40B4-BE49-F238E27FC236}">
                <a16:creationId xmlns:a16="http://schemas.microsoft.com/office/drawing/2014/main" id="{F6559514-8C60-430E-80A0-4F0B2DE1EE3B}"/>
              </a:ext>
            </a:extLst>
          </p:cNvPr>
          <p:cNvSpPr/>
          <p:nvPr/>
        </p:nvSpPr>
        <p:spPr>
          <a:xfrm>
            <a:off x="1719852" y="4668990"/>
            <a:ext cx="876674" cy="876674"/>
          </a:xfrm>
          <a:prstGeom prst="ellipse">
            <a:avLst/>
          </a:prstGeom>
          <a:solidFill>
            <a:srgbClr val="E5E0F6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ru-RU" sz="3200" b="0" i="0" u="none" strike="noStrike" cap="none" dirty="0">
                <a:solidFill>
                  <a:srgbClr val="836ED3"/>
                </a:solidFill>
                <a:sym typeface="Arial"/>
              </a:rPr>
              <a:t>3</a:t>
            </a:r>
            <a:endParaRPr sz="1500" b="0" i="0" u="none" strike="noStrike" cap="none" dirty="0">
              <a:solidFill>
                <a:srgbClr val="836ED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106;p3">
            <a:extLst>
              <a:ext uri="{FF2B5EF4-FFF2-40B4-BE49-F238E27FC236}">
                <a16:creationId xmlns:a16="http://schemas.microsoft.com/office/drawing/2014/main" id="{2C3D254B-2540-46C6-82BB-933FE63E0C1A}"/>
              </a:ext>
            </a:extLst>
          </p:cNvPr>
          <p:cNvSpPr txBox="1"/>
          <p:nvPr/>
        </p:nvSpPr>
        <p:spPr>
          <a:xfrm>
            <a:off x="2863612" y="2079793"/>
            <a:ext cx="32221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Best practice </a:t>
            </a:r>
            <a:r>
              <a:rPr lang="ru-RU" sz="2000" dirty="0">
                <a:solidFill>
                  <a:schemeClr val="dk1"/>
                </a:solidFill>
              </a:rPr>
              <a:t>по </a:t>
            </a:r>
            <a:r>
              <a:rPr lang="ru-RU" sz="2000" dirty="0" err="1">
                <a:solidFill>
                  <a:schemeClr val="dk1"/>
                </a:solidFill>
              </a:rPr>
              <a:t>бэкапам</a:t>
            </a:r>
            <a:endParaRPr sz="4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107;p3">
            <a:extLst>
              <a:ext uri="{FF2B5EF4-FFF2-40B4-BE49-F238E27FC236}">
                <a16:creationId xmlns:a16="http://schemas.microsoft.com/office/drawing/2014/main" id="{3AC522ED-0E63-4059-B785-1D19C24B295E}"/>
              </a:ext>
            </a:extLst>
          </p:cNvPr>
          <p:cNvCxnSpPr/>
          <p:nvPr/>
        </p:nvCxnSpPr>
        <p:spPr>
          <a:xfrm rot="10800000">
            <a:off x="2158189" y="2770917"/>
            <a:ext cx="0" cy="384265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108;p3">
            <a:extLst>
              <a:ext uri="{FF2B5EF4-FFF2-40B4-BE49-F238E27FC236}">
                <a16:creationId xmlns:a16="http://schemas.microsoft.com/office/drawing/2014/main" id="{0B71D778-3B28-458F-A731-164580EA189F}"/>
              </a:ext>
            </a:extLst>
          </p:cNvPr>
          <p:cNvCxnSpPr/>
          <p:nvPr/>
        </p:nvCxnSpPr>
        <p:spPr>
          <a:xfrm rot="10800000">
            <a:off x="2158189" y="4209909"/>
            <a:ext cx="0" cy="384265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354;p41">
            <a:extLst>
              <a:ext uri="{FF2B5EF4-FFF2-40B4-BE49-F238E27FC236}">
                <a16:creationId xmlns:a16="http://schemas.microsoft.com/office/drawing/2014/main" id="{3F4508A7-CF00-4F73-A9D8-DFF2D13BCA26}"/>
              </a:ext>
            </a:extLst>
          </p:cNvPr>
          <p:cNvSpPr/>
          <p:nvPr/>
        </p:nvSpPr>
        <p:spPr>
          <a:xfrm>
            <a:off x="6632052" y="1361364"/>
            <a:ext cx="3643200" cy="4461900"/>
          </a:xfrm>
          <a:prstGeom prst="roundRect">
            <a:avLst>
              <a:gd name="adj" fmla="val 5294"/>
            </a:avLst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549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/>
        </p:nvSpPr>
        <p:spPr>
          <a:xfrm>
            <a:off x="11442668" y="6193270"/>
            <a:ext cx="2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3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19"/>
          <p:cNvGrpSpPr/>
          <p:nvPr/>
        </p:nvGrpSpPr>
        <p:grpSpPr>
          <a:xfrm>
            <a:off x="-1" y="0"/>
            <a:ext cx="1501369" cy="1501369"/>
            <a:chOff x="22496" y="-1"/>
            <a:chExt cx="3238501" cy="3238501"/>
          </a:xfrm>
        </p:grpSpPr>
        <p:pic>
          <p:nvPicPr>
            <p:cNvPr id="162" name="Google Shape;162;p19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9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6" y="-1"/>
              <a:ext cx="3238501" cy="3238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" name="Google Shape;164;p19"/>
          <p:cNvGrpSpPr/>
          <p:nvPr/>
        </p:nvGrpSpPr>
        <p:grpSpPr>
          <a:xfrm>
            <a:off x="9945937" y="4638198"/>
            <a:ext cx="2246683" cy="2246939"/>
            <a:chOff x="19553897" y="8864600"/>
            <a:chExt cx="4851400" cy="4851952"/>
          </a:xfrm>
        </p:grpSpPr>
        <p:pic>
          <p:nvPicPr>
            <p:cNvPr id="165" name="Google Shape;165;p19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9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9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8" name="Google Shape;168;p19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169" name="Google Shape;169;p19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0" name="Google Shape;170;p19"/>
              <p:cNvSpPr txBox="1"/>
              <p:nvPr/>
            </p:nvSpPr>
            <p:spPr>
              <a:xfrm>
                <a:off x="21231326" y="12448438"/>
                <a:ext cx="1511700" cy="9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b="0" i="0" u="none" strike="noStrike" cap="none" dirty="0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4</a:t>
                </a:r>
                <a:endParaRPr sz="2000" b="0" i="0" u="none" strike="noStrike" cap="none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pic>
        <p:nvPicPr>
          <p:cNvPr id="171" name="Google Shape;171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1671391" y="359177"/>
            <a:ext cx="617876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5000"/>
              </a:lnSpc>
              <a:buClr>
                <a:schemeClr val="dk1"/>
              </a:buClr>
              <a:buSzPts val="1400"/>
              <a:buNone/>
              <a:defRPr sz="2500">
                <a:solidFill>
                  <a:srgbClr val="030124"/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r>
              <a:rPr lang="ru-RU" dirty="0">
                <a:sym typeface="Open Sans"/>
              </a:rPr>
              <a:t>БЭСТ ПРАКТИС ПО БЭКАПАМ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8AFBF00-618E-4880-AFC3-8AD569F96F03}"/>
              </a:ext>
            </a:extLst>
          </p:cNvPr>
          <p:cNvSpPr/>
          <p:nvPr/>
        </p:nvSpPr>
        <p:spPr>
          <a:xfrm>
            <a:off x="1671391" y="2219802"/>
            <a:ext cx="14512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</a:pPr>
            <a:r>
              <a:rPr lang="ru-RU" sz="1600" dirty="0" err="1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Бэкап</a:t>
            </a:r>
            <a:r>
              <a:rPr lang="ru-RU" sz="16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должен быть всегда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DD7695F-25E1-4966-91EB-647013CBC4F6}"/>
              </a:ext>
            </a:extLst>
          </p:cNvPr>
          <p:cNvSpPr/>
          <p:nvPr/>
        </p:nvSpPr>
        <p:spPr>
          <a:xfrm>
            <a:off x="3559602" y="2219802"/>
            <a:ext cx="20546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</a:pPr>
            <a:r>
              <a:rPr lang="ru-RU" sz="1600" dirty="0" err="1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Бэкап</a:t>
            </a:r>
            <a:r>
              <a:rPr lang="ru-RU" sz="16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должен быть автоматическим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896E71A-5E9A-4D0E-9A01-B0BEC1A7F026}"/>
              </a:ext>
            </a:extLst>
          </p:cNvPr>
          <p:cNvSpPr/>
          <p:nvPr/>
        </p:nvSpPr>
        <p:spPr>
          <a:xfrm>
            <a:off x="6051193" y="2219802"/>
            <a:ext cx="2334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</a:pPr>
            <a:r>
              <a:rPr lang="ru-RU" sz="1600" dirty="0" err="1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Востановление</a:t>
            </a:r>
            <a:r>
              <a:rPr lang="ru-RU" sz="16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из </a:t>
            </a:r>
            <a:r>
              <a:rPr lang="ru-RU" sz="1600" dirty="0" err="1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бэкапа</a:t>
            </a:r>
            <a:r>
              <a:rPr lang="ru-RU" sz="16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— это крайняя мера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B937D19B-2328-4636-AB5A-7B0F708078D7}"/>
              </a:ext>
            </a:extLst>
          </p:cNvPr>
          <p:cNvSpPr/>
          <p:nvPr/>
        </p:nvSpPr>
        <p:spPr>
          <a:xfrm>
            <a:off x="8822701" y="2219802"/>
            <a:ext cx="19634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</a:pPr>
            <a:r>
              <a:rPr lang="ru-RU" sz="1600" dirty="0" err="1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Бэкап</a:t>
            </a:r>
            <a:r>
              <a:rPr lang="ru-RU" sz="16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нужно хранить отдельно от данных и минимум 2 недели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88307BB2-5669-4473-9991-B15D9B6E51B3}"/>
              </a:ext>
            </a:extLst>
          </p:cNvPr>
          <p:cNvSpPr/>
          <p:nvPr/>
        </p:nvSpPr>
        <p:spPr>
          <a:xfrm>
            <a:off x="1671390" y="4149904"/>
            <a:ext cx="17187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</a:pPr>
            <a:r>
              <a:rPr lang="ru-RU" sz="1600" dirty="0" err="1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Бэкап</a:t>
            </a:r>
            <a:r>
              <a:rPr lang="ru-RU" sz="16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нужно регулярно проверять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3D22244-E018-415C-A4D4-5E3E762A4A69}"/>
              </a:ext>
            </a:extLst>
          </p:cNvPr>
          <p:cNvSpPr/>
          <p:nvPr/>
        </p:nvSpPr>
        <p:spPr>
          <a:xfrm>
            <a:off x="3668142" y="4149904"/>
            <a:ext cx="21376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</a:pPr>
            <a:r>
              <a:rPr lang="ru-RU" sz="16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Полезно дублировать </a:t>
            </a:r>
            <a:r>
              <a:rPr lang="ru-RU" sz="1600" dirty="0" err="1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бэкап</a:t>
            </a:r>
            <a:r>
              <a:rPr lang="ru-RU" sz="16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на удаленную площадку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A1A01CF2-14CD-476A-AB1D-AE589385906F}"/>
              </a:ext>
            </a:extLst>
          </p:cNvPr>
          <p:cNvSpPr/>
          <p:nvPr/>
        </p:nvSpPr>
        <p:spPr>
          <a:xfrm>
            <a:off x="6059985" y="4149904"/>
            <a:ext cx="21376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</a:pPr>
            <a:r>
              <a:rPr lang="ru-RU" sz="1600" dirty="0" err="1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Бэкап</a:t>
            </a:r>
            <a:r>
              <a:rPr lang="ru-RU" sz="16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– это нагрузка на работающую систему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61A68F5-F066-498F-802D-81F64A071D69}"/>
              </a:ext>
            </a:extLst>
          </p:cNvPr>
          <p:cNvSpPr/>
          <p:nvPr/>
        </p:nvSpPr>
        <p:spPr>
          <a:xfrm>
            <a:off x="1671390" y="1665804"/>
            <a:ext cx="6219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2" lvl="0">
              <a:buClr>
                <a:schemeClr val="accent5"/>
              </a:buClr>
              <a:buSzPts val="1800"/>
            </a:pPr>
            <a:r>
              <a:rPr lang="ru-RU" sz="3000" dirty="0">
                <a:solidFill>
                  <a:srgbClr val="0042C5"/>
                </a:solidFill>
              </a:rPr>
              <a:t>01</a:t>
            </a:r>
            <a:endParaRPr lang="ru-RU" sz="3000" dirty="0">
              <a:solidFill>
                <a:srgbClr val="0042C5"/>
              </a:solidFill>
              <a:latin typeface="Helvetica Neue"/>
              <a:sym typeface="Helvetica Neue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FB2FE442-DC83-478D-AEA1-C94ADE5F05A6}"/>
              </a:ext>
            </a:extLst>
          </p:cNvPr>
          <p:cNvSpPr/>
          <p:nvPr/>
        </p:nvSpPr>
        <p:spPr>
          <a:xfrm>
            <a:off x="3559601" y="1665804"/>
            <a:ext cx="6219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2" lvl="0">
              <a:buClr>
                <a:schemeClr val="accent5"/>
              </a:buClr>
              <a:buSzPts val="1800"/>
            </a:pPr>
            <a:r>
              <a:rPr lang="ru-RU" sz="3000" dirty="0">
                <a:solidFill>
                  <a:srgbClr val="0042C5"/>
                </a:solidFill>
              </a:rPr>
              <a:t>02</a:t>
            </a:r>
            <a:endParaRPr lang="ru-RU" sz="3000" dirty="0">
              <a:solidFill>
                <a:srgbClr val="0042C5"/>
              </a:solidFill>
              <a:latin typeface="Helvetica Neue"/>
              <a:sym typeface="Helvetica Neue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C5944730-6843-4E2C-87B4-D737BDF63DD9}"/>
              </a:ext>
            </a:extLst>
          </p:cNvPr>
          <p:cNvSpPr/>
          <p:nvPr/>
        </p:nvSpPr>
        <p:spPr>
          <a:xfrm>
            <a:off x="5992754" y="1665804"/>
            <a:ext cx="6219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2" lvl="0">
              <a:buClr>
                <a:schemeClr val="accent5"/>
              </a:buClr>
              <a:buSzPts val="1800"/>
            </a:pPr>
            <a:r>
              <a:rPr lang="ru-RU" sz="3000" dirty="0">
                <a:solidFill>
                  <a:srgbClr val="0042C5"/>
                </a:solidFill>
              </a:rPr>
              <a:t>03</a:t>
            </a:r>
            <a:endParaRPr lang="ru-RU" sz="3000" dirty="0">
              <a:solidFill>
                <a:srgbClr val="0042C5"/>
              </a:solidFill>
              <a:latin typeface="Helvetica Neue"/>
              <a:sym typeface="Helvetica Neue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8122141-8986-4388-AEBC-95947E4B885E}"/>
              </a:ext>
            </a:extLst>
          </p:cNvPr>
          <p:cNvSpPr/>
          <p:nvPr/>
        </p:nvSpPr>
        <p:spPr>
          <a:xfrm>
            <a:off x="8822701" y="1665804"/>
            <a:ext cx="6219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2" lvl="0">
              <a:buClr>
                <a:schemeClr val="accent5"/>
              </a:buClr>
              <a:buSzPts val="1800"/>
            </a:pPr>
            <a:r>
              <a:rPr lang="ru-RU" sz="3000" dirty="0">
                <a:solidFill>
                  <a:srgbClr val="0042C5"/>
                </a:solidFill>
              </a:rPr>
              <a:t>04</a:t>
            </a:r>
            <a:endParaRPr lang="ru-RU" sz="3000" dirty="0">
              <a:solidFill>
                <a:srgbClr val="0042C5"/>
              </a:solidFill>
              <a:latin typeface="Helvetica Neue"/>
              <a:sym typeface="Helvetica Neue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C44926A-1AEB-4187-AC03-D50236F71427}"/>
              </a:ext>
            </a:extLst>
          </p:cNvPr>
          <p:cNvSpPr/>
          <p:nvPr/>
        </p:nvSpPr>
        <p:spPr>
          <a:xfrm>
            <a:off x="1671390" y="3643886"/>
            <a:ext cx="6219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2" lvl="0">
              <a:buClr>
                <a:schemeClr val="accent5"/>
              </a:buClr>
              <a:buSzPts val="1800"/>
            </a:pPr>
            <a:r>
              <a:rPr lang="ru-RU" sz="3000" dirty="0">
                <a:solidFill>
                  <a:srgbClr val="0042C5"/>
                </a:solidFill>
              </a:rPr>
              <a:t>05</a:t>
            </a:r>
            <a:endParaRPr lang="ru-RU" sz="3000" dirty="0">
              <a:solidFill>
                <a:srgbClr val="0042C5"/>
              </a:solidFill>
              <a:latin typeface="Helvetica Neue"/>
              <a:sym typeface="Helvetica Neue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01581C2B-1F48-4B33-8566-6939524806C3}"/>
              </a:ext>
            </a:extLst>
          </p:cNvPr>
          <p:cNvSpPr/>
          <p:nvPr/>
        </p:nvSpPr>
        <p:spPr>
          <a:xfrm>
            <a:off x="3559601" y="3643886"/>
            <a:ext cx="6219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2" lvl="0">
              <a:buClr>
                <a:schemeClr val="accent5"/>
              </a:buClr>
              <a:buSzPts val="1800"/>
            </a:pPr>
            <a:r>
              <a:rPr lang="ru-RU" sz="3000" dirty="0">
                <a:solidFill>
                  <a:srgbClr val="0042C5"/>
                </a:solidFill>
              </a:rPr>
              <a:t>06</a:t>
            </a:r>
            <a:endParaRPr lang="ru-RU" sz="3000" dirty="0">
              <a:solidFill>
                <a:srgbClr val="0042C5"/>
              </a:solidFill>
              <a:latin typeface="Helvetica Neue"/>
              <a:sym typeface="Helvetica Neue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0FEF1F87-534A-4B61-A944-C57F2D59DDA7}"/>
              </a:ext>
            </a:extLst>
          </p:cNvPr>
          <p:cNvSpPr/>
          <p:nvPr/>
        </p:nvSpPr>
        <p:spPr>
          <a:xfrm>
            <a:off x="6051193" y="3643886"/>
            <a:ext cx="6219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2" lvl="0">
              <a:buClr>
                <a:schemeClr val="accent5"/>
              </a:buClr>
              <a:buSzPts val="1800"/>
            </a:pPr>
            <a:r>
              <a:rPr lang="ru-RU" sz="3000" dirty="0">
                <a:solidFill>
                  <a:srgbClr val="0042C5"/>
                </a:solidFill>
              </a:rPr>
              <a:t>07</a:t>
            </a:r>
            <a:endParaRPr lang="ru-RU" sz="3000" dirty="0">
              <a:solidFill>
                <a:srgbClr val="0042C5"/>
              </a:solidFill>
              <a:latin typeface="Helvetica Neue"/>
              <a:sym typeface="Helvetica Neue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/>
        </p:nvSpPr>
        <p:spPr>
          <a:xfrm>
            <a:off x="11442668" y="6193270"/>
            <a:ext cx="2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3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p20"/>
          <p:cNvGrpSpPr/>
          <p:nvPr/>
        </p:nvGrpSpPr>
        <p:grpSpPr>
          <a:xfrm>
            <a:off x="-1" y="0"/>
            <a:ext cx="1501369" cy="1501369"/>
            <a:chOff x="22496" y="-1"/>
            <a:chExt cx="3238501" cy="3238501"/>
          </a:xfrm>
        </p:grpSpPr>
        <p:pic>
          <p:nvPicPr>
            <p:cNvPr id="188" name="Google Shape;188;p20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0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6" y="-1"/>
              <a:ext cx="3238501" cy="3238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p20"/>
          <p:cNvGrpSpPr/>
          <p:nvPr/>
        </p:nvGrpSpPr>
        <p:grpSpPr>
          <a:xfrm>
            <a:off x="9945937" y="4638198"/>
            <a:ext cx="2246683" cy="2246939"/>
            <a:chOff x="19553897" y="8864600"/>
            <a:chExt cx="4851400" cy="4851952"/>
          </a:xfrm>
        </p:grpSpPr>
        <p:pic>
          <p:nvPicPr>
            <p:cNvPr id="191" name="Google Shape;191;p20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0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0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4" name="Google Shape;194;p20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195" name="Google Shape;195;p20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6" name="Google Shape;196;p20"/>
              <p:cNvSpPr txBox="1"/>
              <p:nvPr/>
            </p:nvSpPr>
            <p:spPr>
              <a:xfrm>
                <a:off x="21231326" y="12448438"/>
                <a:ext cx="1511700" cy="9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b="0" i="0" u="none" strike="noStrike" cap="none" dirty="0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5</a:t>
                </a:r>
                <a:endParaRPr sz="2000" b="0" i="0" u="none" strike="noStrike" cap="none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pic>
        <p:nvPicPr>
          <p:cNvPr id="197" name="Google Shape;197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1671390" y="359177"/>
            <a:ext cx="4797834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5000"/>
              </a:lnSpc>
              <a:buClr>
                <a:schemeClr val="dk1"/>
              </a:buClr>
              <a:buSzPts val="1400"/>
              <a:buNone/>
              <a:defRPr sz="2500">
                <a:solidFill>
                  <a:srgbClr val="030124"/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r>
              <a:rPr lang="ru-RU" dirty="0">
                <a:sym typeface="Open Sans"/>
              </a:rPr>
              <a:t>12 ТИПИЧНЫХ ОШИБОК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33B8804-FCA5-40FA-9371-07A1190F340E}"/>
              </a:ext>
            </a:extLst>
          </p:cNvPr>
          <p:cNvSpPr/>
          <p:nvPr/>
        </p:nvSpPr>
        <p:spPr>
          <a:xfrm>
            <a:off x="1671390" y="2867825"/>
            <a:ext cx="4381067" cy="634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703"/>
              </a:spcBef>
            </a:pPr>
            <a:r>
              <a:rPr lang="ru-RU" sz="1600" u="sng" dirty="0">
                <a:solidFill>
                  <a:schemeClr val="hlink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  <a:hlinkClick r:id="rId10"/>
              </a:rPr>
              <a:t>12 типичных ошибок при </a:t>
            </a:r>
            <a:r>
              <a:rPr lang="ru-RU" sz="1600" u="sng" dirty="0" err="1">
                <a:solidFill>
                  <a:schemeClr val="hlink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  <a:hlinkClick r:id="rId10"/>
              </a:rPr>
              <a:t>бэкапе</a:t>
            </a:r>
            <a:r>
              <a:rPr lang="ru-RU" sz="1600" u="sng" dirty="0">
                <a:solidFill>
                  <a:schemeClr val="hlink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  <a:hlinkClick r:id="rId10"/>
              </a:rPr>
              <a:t> баз данных / </a:t>
            </a:r>
            <a:r>
              <a:rPr lang="ru-RU" sz="1600" u="sng" dirty="0" err="1">
                <a:solidFill>
                  <a:schemeClr val="hlink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  <a:hlinkClick r:id="rId10"/>
              </a:rPr>
              <a:t>Хабр</a:t>
            </a:r>
            <a:endParaRPr lang="ru-RU" sz="1600" dirty="0"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5ED656-2989-448C-85D1-151AB356805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1" r="175" b="-44080"/>
          <a:stretch/>
        </p:blipFill>
        <p:spPr>
          <a:xfrm>
            <a:off x="6632052" y="1318092"/>
            <a:ext cx="3643200" cy="3505199"/>
          </a:xfrm>
          <a:prstGeom prst="roundRect">
            <a:avLst>
              <a:gd name="adj" fmla="val 5842"/>
            </a:avLst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E4C5E98-62F1-407A-91C4-7A7FA59044D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1" t="1" r="175" b="538"/>
          <a:stretch/>
        </p:blipFill>
        <p:spPr>
          <a:xfrm>
            <a:off x="6632531" y="3315480"/>
            <a:ext cx="3643200" cy="2419738"/>
          </a:xfrm>
          <a:prstGeom prst="roundRect">
            <a:avLst>
              <a:gd name="adj" fmla="val 5842"/>
            </a:avLst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225;p11">
            <a:extLst>
              <a:ext uri="{FF2B5EF4-FFF2-40B4-BE49-F238E27FC236}">
                <a16:creationId xmlns:a16="http://schemas.microsoft.com/office/drawing/2014/main" id="{D310D190-5A49-48E1-94BF-5981C7042070}"/>
              </a:ext>
            </a:extLst>
          </p:cNvPr>
          <p:cNvSpPr/>
          <p:nvPr/>
        </p:nvSpPr>
        <p:spPr>
          <a:xfrm>
            <a:off x="1689101" y="3244544"/>
            <a:ext cx="8076940" cy="3172132"/>
          </a:xfrm>
          <a:prstGeom prst="roundRect">
            <a:avLst>
              <a:gd name="adj" fmla="val 5760"/>
            </a:avLst>
          </a:prstGeom>
          <a:solidFill>
            <a:srgbClr val="D0DBFE">
              <a:alpha val="0"/>
            </a:srgbClr>
          </a:solidFill>
          <a:ln w="12700">
            <a:solidFill>
              <a:schemeClr val="tx1"/>
            </a:solidFill>
          </a:ln>
        </p:spPr>
        <p:txBody>
          <a:bodyPr spcFirstLastPara="1" wrap="square" lIns="180000" tIns="180000" rIns="108000" bIns="144000" anchor="t" anchorCtr="0">
            <a:noAutofit/>
          </a:bodyPr>
          <a:lstStyle/>
          <a:p>
            <a:pPr marL="111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11442668" y="6193270"/>
            <a:ext cx="2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3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" name="Google Shape;213;p21"/>
          <p:cNvGrpSpPr/>
          <p:nvPr/>
        </p:nvGrpSpPr>
        <p:grpSpPr>
          <a:xfrm>
            <a:off x="-1" y="0"/>
            <a:ext cx="1501369" cy="1501369"/>
            <a:chOff x="22496" y="-1"/>
            <a:chExt cx="3238501" cy="3238501"/>
          </a:xfrm>
        </p:grpSpPr>
        <p:pic>
          <p:nvPicPr>
            <p:cNvPr id="214" name="Google Shape;214;p21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1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6" y="-1"/>
              <a:ext cx="3238501" cy="3238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" name="Google Shape;216;p21"/>
          <p:cNvGrpSpPr/>
          <p:nvPr/>
        </p:nvGrpSpPr>
        <p:grpSpPr>
          <a:xfrm>
            <a:off x="9945937" y="4638198"/>
            <a:ext cx="2246683" cy="2246939"/>
            <a:chOff x="19553897" y="8864600"/>
            <a:chExt cx="4851400" cy="4851952"/>
          </a:xfrm>
        </p:grpSpPr>
        <p:pic>
          <p:nvPicPr>
            <p:cNvPr id="217" name="Google Shape;217;p21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1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1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0" name="Google Shape;220;p21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221" name="Google Shape;221;p21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2" name="Google Shape;222;p21"/>
              <p:cNvSpPr txBox="1"/>
              <p:nvPr/>
            </p:nvSpPr>
            <p:spPr>
              <a:xfrm>
                <a:off x="21231326" y="12448438"/>
                <a:ext cx="1511700" cy="9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b="0" i="0" u="none" strike="noStrike" cap="none" dirty="0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6</a:t>
                </a:r>
                <a:endParaRPr sz="2000" b="0" i="0" u="none" strike="noStrike" cap="none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pic>
        <p:nvPicPr>
          <p:cNvPr id="223" name="Google Shape;223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1"/>
          <p:cNvSpPr txBox="1"/>
          <p:nvPr/>
        </p:nvSpPr>
        <p:spPr>
          <a:xfrm>
            <a:off x="1691462" y="359177"/>
            <a:ext cx="9780805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5000"/>
              </a:lnSpc>
              <a:buClr>
                <a:schemeClr val="dk1"/>
              </a:buClr>
              <a:buSzPts val="1400"/>
              <a:buNone/>
              <a:defRPr sz="2500">
                <a:solidFill>
                  <a:srgbClr val="030124"/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r>
              <a:rPr lang="en-US" dirty="0">
                <a:sym typeface="Open Sans"/>
              </a:rPr>
              <a:t>ГОРЯЧИЙ РЕЗЕРВ FOR HIGH AVAILABILITY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54302D4-E2E8-476C-B0B5-C903912781D5}"/>
              </a:ext>
            </a:extLst>
          </p:cNvPr>
          <p:cNvGrpSpPr/>
          <p:nvPr/>
        </p:nvGrpSpPr>
        <p:grpSpPr>
          <a:xfrm>
            <a:off x="2566069" y="3480138"/>
            <a:ext cx="6226867" cy="2808438"/>
            <a:chOff x="1691463" y="2648000"/>
            <a:chExt cx="7608286" cy="3718511"/>
          </a:xfrm>
        </p:grpSpPr>
        <p:sp>
          <p:nvSpPr>
            <p:cNvPr id="232" name="Google Shape;232;p21"/>
            <p:cNvSpPr/>
            <p:nvPr/>
          </p:nvSpPr>
          <p:spPr>
            <a:xfrm>
              <a:off x="1691475" y="264800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1691475" y="345755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Postgres</a:t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1691463" y="5213125"/>
              <a:ext cx="1617624" cy="1153386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wals</a:t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7682125" y="4987088"/>
              <a:ext cx="1617624" cy="1153386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wals</a:t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7682125" y="286695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7682125" y="367650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Реплика</a:t>
              </a: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6005213" y="5294175"/>
              <a:ext cx="1617624" cy="539190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300" dirty="0"/>
                <a:t>WAL </a:t>
              </a:r>
              <a:r>
                <a:rPr lang="ru-RU" sz="1300" dirty="0" err="1"/>
                <a:t>receiver</a:t>
              </a:r>
              <a:endParaRPr sz="1300" dirty="0"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3478325" y="5294188"/>
              <a:ext cx="1617624" cy="539190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300" dirty="0"/>
                <a:t>WAL </a:t>
              </a:r>
              <a:r>
                <a:rPr lang="ru-RU" sz="1300" dirty="0" err="1"/>
                <a:t>sender</a:t>
              </a:r>
              <a:endParaRPr sz="1300" dirty="0"/>
            </a:p>
          </p:txBody>
        </p:sp>
        <p:cxnSp>
          <p:nvCxnSpPr>
            <p:cNvPr id="240" name="Google Shape;240;p21"/>
            <p:cNvCxnSpPr>
              <a:stCxn id="239" idx="3"/>
              <a:endCxn id="238" idx="1"/>
            </p:cNvCxnSpPr>
            <p:nvPr/>
          </p:nvCxnSpPr>
          <p:spPr>
            <a:xfrm>
              <a:off x="5095949" y="5563783"/>
              <a:ext cx="9093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41" name="Google Shape;241;p21"/>
          <p:cNvSpPr txBox="1"/>
          <p:nvPr/>
        </p:nvSpPr>
        <p:spPr>
          <a:xfrm>
            <a:off x="1691461" y="2231952"/>
            <a:ext cx="3150763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ru-RU" b="1" dirty="0" err="1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synchronous_commit</a:t>
            </a:r>
            <a:r>
              <a:rPr lang="ru-RU" b="1" dirty="0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= </a:t>
            </a:r>
            <a:r>
              <a:rPr lang="ru-RU" b="1" dirty="0" err="1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on</a:t>
            </a:r>
            <a:endParaRPr b="1" dirty="0">
              <a:solidFill>
                <a:srgbClr val="3F3F3F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ru-RU" b="1" dirty="0" err="1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synchronous_standby_names</a:t>
            </a:r>
            <a:endParaRPr b="1" dirty="0">
              <a:solidFill>
                <a:srgbClr val="3F3F3F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5430415" y="2231952"/>
            <a:ext cx="5872067" cy="9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ru-RU" b="1" dirty="0" err="1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hot_standby_feedback</a:t>
            </a:r>
            <a:r>
              <a:rPr lang="ru-RU" b="1" dirty="0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= </a:t>
            </a:r>
            <a:r>
              <a:rPr lang="ru-RU" b="1" dirty="0" err="1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off</a:t>
            </a:r>
            <a:r>
              <a:rPr lang="ru-RU" b="1" dirty="0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</a:t>
            </a:r>
            <a:r>
              <a:rPr lang="ru-RU" dirty="0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- не сообщаем о транзакциях мастеру</a:t>
            </a:r>
            <a:endParaRPr dirty="0">
              <a:solidFill>
                <a:srgbClr val="3F3F3F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ru-RU" b="1" dirty="0" err="1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max_standby_streaming_delay</a:t>
            </a:r>
            <a:r>
              <a:rPr lang="ru-RU" b="1" dirty="0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=t </a:t>
            </a:r>
            <a:r>
              <a:rPr lang="ru-RU" dirty="0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- время </a:t>
            </a:r>
            <a:r>
              <a:rPr lang="ru-RU" dirty="0" err="1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отметы</a:t>
            </a:r>
            <a:r>
              <a:rPr lang="ru-RU" dirty="0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</a:t>
            </a:r>
            <a:r>
              <a:rPr lang="ru-RU" dirty="0" err="1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конфл.транз</a:t>
            </a:r>
            <a:r>
              <a:rPr lang="ru-RU" dirty="0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.</a:t>
            </a:r>
            <a:endParaRPr dirty="0">
              <a:solidFill>
                <a:srgbClr val="3F3F3F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sp>
        <p:nvSpPr>
          <p:cNvPr id="243" name="Google Shape;243;p21"/>
          <p:cNvSpPr txBox="1"/>
          <p:nvPr/>
        </p:nvSpPr>
        <p:spPr>
          <a:xfrm>
            <a:off x="1567630" y="932149"/>
            <a:ext cx="9780805" cy="9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 algn="l" rtl="0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ru-RU" sz="16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синхронная репликация, реплика должна максимально соответствовать мастеру</a:t>
            </a:r>
            <a:endParaRPr sz="1600" dirty="0"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 marL="400050" lvl="0" indent="-285750" algn="l" rtl="0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ru-RU" sz="16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запросы к реплике возможны, но не приоритетны</a:t>
            </a:r>
            <a:endParaRPr sz="1600" dirty="0"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 marL="457200" lvl="0" algn="l" rtl="0">
              <a:spcBef>
                <a:spcPts val="600"/>
              </a:spcBef>
              <a:spcAft>
                <a:spcPts val="0"/>
              </a:spcAft>
            </a:pPr>
            <a:r>
              <a:rPr lang="ru-RU" sz="1600" u="sng" dirty="0">
                <a:solidFill>
                  <a:schemeClr val="hlink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  <a:hlinkClick r:id="rId10"/>
              </a:rPr>
              <a:t>https://postgrespro.ru/docs/postgresql/14/runtime-config-replication</a:t>
            </a:r>
            <a:r>
              <a:rPr lang="ru-RU" sz="16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</a:t>
            </a:r>
            <a:endParaRPr sz="1600" dirty="0"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" name="Google Shape;163;p7">
            <a:extLst>
              <a:ext uri="{FF2B5EF4-FFF2-40B4-BE49-F238E27FC236}">
                <a16:creationId xmlns:a16="http://schemas.microsoft.com/office/drawing/2014/main" id="{D2A705A6-21C2-4407-BD64-D64078B408EB}"/>
              </a:ext>
            </a:extLst>
          </p:cNvPr>
          <p:cNvCxnSpPr>
            <a:cxnSpLocks/>
          </p:cNvCxnSpPr>
          <p:nvPr/>
        </p:nvCxnSpPr>
        <p:spPr>
          <a:xfrm>
            <a:off x="1774825" y="2212458"/>
            <a:ext cx="9079787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/>
          <p:nvPr/>
        </p:nvSpPr>
        <p:spPr>
          <a:xfrm>
            <a:off x="11442668" y="6193270"/>
            <a:ext cx="2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3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" name="Google Shape;250;p22"/>
          <p:cNvGrpSpPr/>
          <p:nvPr/>
        </p:nvGrpSpPr>
        <p:grpSpPr>
          <a:xfrm>
            <a:off x="-1" y="0"/>
            <a:ext cx="1501369" cy="1501369"/>
            <a:chOff x="22496" y="-1"/>
            <a:chExt cx="3238501" cy="3238501"/>
          </a:xfrm>
        </p:grpSpPr>
        <p:pic>
          <p:nvPicPr>
            <p:cNvPr id="251" name="Google Shape;251;p22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22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6" y="-1"/>
              <a:ext cx="3238501" cy="3238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22"/>
          <p:cNvGrpSpPr/>
          <p:nvPr/>
        </p:nvGrpSpPr>
        <p:grpSpPr>
          <a:xfrm>
            <a:off x="9945937" y="4638198"/>
            <a:ext cx="2246683" cy="2246939"/>
            <a:chOff x="19553897" y="8864600"/>
            <a:chExt cx="4851400" cy="4851952"/>
          </a:xfrm>
        </p:grpSpPr>
        <p:pic>
          <p:nvPicPr>
            <p:cNvPr id="254" name="Google Shape;254;p22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22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22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7" name="Google Shape;257;p22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258" name="Google Shape;258;p22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9" name="Google Shape;259;p22"/>
              <p:cNvSpPr txBox="1"/>
              <p:nvPr/>
            </p:nvSpPr>
            <p:spPr>
              <a:xfrm>
                <a:off x="21231326" y="12448438"/>
                <a:ext cx="1511700" cy="9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b="0" i="0" u="none" strike="noStrike" cap="none" dirty="0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7</a:t>
                </a:r>
                <a:endParaRPr sz="2000" b="0" i="0" u="none" strike="noStrike" cap="none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pic>
        <p:nvPicPr>
          <p:cNvPr id="260" name="Google Shape;260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/>
          <p:nvPr/>
        </p:nvSpPr>
        <p:spPr>
          <a:xfrm>
            <a:off x="1672803" y="337239"/>
            <a:ext cx="433240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5000"/>
              </a:lnSpc>
              <a:buClr>
                <a:schemeClr val="dk1"/>
              </a:buClr>
              <a:buSzPts val="1400"/>
              <a:buNone/>
              <a:defRPr sz="2500">
                <a:solidFill>
                  <a:srgbClr val="030124"/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r>
              <a:rPr lang="ru-RU" dirty="0">
                <a:sym typeface="Open Sans"/>
              </a:rPr>
              <a:t>БАЛАНСИРОВКА </a:t>
            </a:r>
            <a:r>
              <a:rPr lang="en-US" dirty="0">
                <a:sym typeface="Open Sans"/>
              </a:rPr>
              <a:t>OLTP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EFEA6F9-AF64-4105-AAAD-99589B734366}"/>
              </a:ext>
            </a:extLst>
          </p:cNvPr>
          <p:cNvGrpSpPr/>
          <p:nvPr/>
        </p:nvGrpSpPr>
        <p:grpSpPr>
          <a:xfrm>
            <a:off x="2636965" y="3121327"/>
            <a:ext cx="5990741" cy="2927944"/>
            <a:chOff x="1691463" y="2648000"/>
            <a:chExt cx="7608286" cy="3718511"/>
          </a:xfrm>
        </p:grpSpPr>
        <p:sp>
          <p:nvSpPr>
            <p:cNvPr id="269" name="Google Shape;269;p22"/>
            <p:cNvSpPr/>
            <p:nvPr/>
          </p:nvSpPr>
          <p:spPr>
            <a:xfrm>
              <a:off x="1691475" y="264800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1691475" y="345755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Postgres</a:t>
              </a: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1691463" y="5213125"/>
              <a:ext cx="1617624" cy="1153386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wals</a:t>
              </a: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7682125" y="4987088"/>
              <a:ext cx="1617624" cy="1153386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wals</a:t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7682125" y="286695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7682125" y="367650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Реплика</a:t>
              </a: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6005212" y="5294175"/>
              <a:ext cx="1617624" cy="539190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/>
                <a:t>WAL </a:t>
              </a:r>
              <a:r>
                <a:rPr lang="ru-RU" sz="1200" dirty="0" err="1"/>
                <a:t>receiver</a:t>
              </a:r>
              <a:endParaRPr sz="1200" dirty="0"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478325" y="5294188"/>
              <a:ext cx="1617624" cy="539190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/>
                <a:t>WAL </a:t>
              </a:r>
              <a:r>
                <a:rPr lang="ru-RU" sz="1200" dirty="0" err="1"/>
                <a:t>sender</a:t>
              </a:r>
              <a:endParaRPr sz="1200" dirty="0"/>
            </a:p>
          </p:txBody>
        </p:sp>
        <p:cxnSp>
          <p:nvCxnSpPr>
            <p:cNvPr id="277" name="Google Shape;277;p22"/>
            <p:cNvCxnSpPr>
              <a:stCxn id="276" idx="3"/>
              <a:endCxn id="275" idx="1"/>
            </p:cNvCxnSpPr>
            <p:nvPr/>
          </p:nvCxnSpPr>
          <p:spPr>
            <a:xfrm>
              <a:off x="5095949" y="5563783"/>
              <a:ext cx="9093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78" name="Google Shape;278;p22"/>
          <p:cNvSpPr txBox="1"/>
          <p:nvPr/>
        </p:nvSpPr>
        <p:spPr>
          <a:xfrm>
            <a:off x="1704101" y="2041702"/>
            <a:ext cx="36564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ru-RU" b="1" dirty="0" err="1">
                <a:solidFill>
                  <a:schemeClr val="tx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synchronous_commit</a:t>
            </a:r>
            <a:r>
              <a:rPr lang="ru-RU" b="1" dirty="0">
                <a:solidFill>
                  <a:schemeClr val="tx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= </a:t>
            </a:r>
            <a:r>
              <a:rPr lang="ru-RU" b="1" dirty="0" err="1">
                <a:solidFill>
                  <a:schemeClr val="tx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off</a:t>
            </a:r>
            <a:endParaRPr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6831500" y="1936797"/>
            <a:ext cx="4043400" cy="9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ru-RU" b="1" dirty="0" err="1">
                <a:solidFill>
                  <a:schemeClr val="tx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hot_standby_feedback</a:t>
            </a:r>
            <a:r>
              <a:rPr lang="ru-RU" b="1" dirty="0">
                <a:solidFill>
                  <a:schemeClr val="tx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= </a:t>
            </a:r>
            <a:r>
              <a:rPr lang="ru-RU" b="1" dirty="0" err="1">
                <a:solidFill>
                  <a:schemeClr val="tx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on</a:t>
            </a:r>
            <a:endParaRPr b="1" dirty="0">
              <a:solidFill>
                <a:schemeClr val="tx1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ru-RU" b="1" dirty="0" err="1">
                <a:solidFill>
                  <a:schemeClr val="tx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max_standby_streaming_delay</a:t>
            </a:r>
            <a:r>
              <a:rPr lang="ru-RU" b="1" dirty="0">
                <a:solidFill>
                  <a:schemeClr val="tx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=T</a:t>
            </a:r>
            <a:endParaRPr b="1" dirty="0">
              <a:solidFill>
                <a:schemeClr val="tx1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sp>
        <p:nvSpPr>
          <p:cNvPr id="280" name="Google Shape;280;p22"/>
          <p:cNvSpPr txBox="1"/>
          <p:nvPr/>
        </p:nvSpPr>
        <p:spPr>
          <a:xfrm>
            <a:off x="1579077" y="946197"/>
            <a:ext cx="6986425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ru-RU" sz="16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много коротких запросов</a:t>
            </a:r>
            <a:endParaRPr sz="1600" dirty="0"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ru-RU" sz="16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запросы на реплике должны отрабатываться</a:t>
            </a:r>
            <a:endParaRPr sz="1600" dirty="0"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ru-RU" sz="16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долгие запросы повлияют на мастер, но у нас их не должно быть</a:t>
            </a:r>
            <a:endParaRPr sz="1600" dirty="0"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sp>
        <p:nvSpPr>
          <p:cNvPr id="36" name="Google Shape;225;p11">
            <a:extLst>
              <a:ext uri="{FF2B5EF4-FFF2-40B4-BE49-F238E27FC236}">
                <a16:creationId xmlns:a16="http://schemas.microsoft.com/office/drawing/2014/main" id="{57DA374B-8BB4-41D1-839C-5E422FFB98E4}"/>
              </a:ext>
            </a:extLst>
          </p:cNvPr>
          <p:cNvSpPr/>
          <p:nvPr/>
        </p:nvSpPr>
        <p:spPr>
          <a:xfrm>
            <a:off x="1689101" y="2874365"/>
            <a:ext cx="8076940" cy="3542311"/>
          </a:xfrm>
          <a:prstGeom prst="roundRect">
            <a:avLst>
              <a:gd name="adj" fmla="val 5058"/>
            </a:avLst>
          </a:prstGeom>
          <a:solidFill>
            <a:srgbClr val="D0DBFE">
              <a:alpha val="0"/>
            </a:srgbClr>
          </a:solidFill>
          <a:ln w="12700">
            <a:solidFill>
              <a:schemeClr val="tx1"/>
            </a:solidFill>
          </a:ln>
        </p:spPr>
        <p:txBody>
          <a:bodyPr spcFirstLastPara="1" wrap="square" lIns="180000" tIns="180000" rIns="108000" bIns="144000" anchor="t" anchorCtr="0">
            <a:noAutofit/>
          </a:bodyPr>
          <a:lstStyle/>
          <a:p>
            <a:pPr marL="111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7" name="Google Shape;163;p7">
            <a:extLst>
              <a:ext uri="{FF2B5EF4-FFF2-40B4-BE49-F238E27FC236}">
                <a16:creationId xmlns:a16="http://schemas.microsoft.com/office/drawing/2014/main" id="{4FF0244B-A558-47A0-98D9-0326E6590885}"/>
              </a:ext>
            </a:extLst>
          </p:cNvPr>
          <p:cNvCxnSpPr>
            <a:cxnSpLocks/>
          </p:cNvCxnSpPr>
          <p:nvPr/>
        </p:nvCxnSpPr>
        <p:spPr>
          <a:xfrm>
            <a:off x="1774825" y="1957421"/>
            <a:ext cx="9079787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/>
          <p:nvPr/>
        </p:nvSpPr>
        <p:spPr>
          <a:xfrm>
            <a:off x="11442668" y="6193270"/>
            <a:ext cx="2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3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" name="Google Shape;287;p23"/>
          <p:cNvGrpSpPr/>
          <p:nvPr/>
        </p:nvGrpSpPr>
        <p:grpSpPr>
          <a:xfrm>
            <a:off x="-1" y="0"/>
            <a:ext cx="1501369" cy="1501369"/>
            <a:chOff x="22496" y="-1"/>
            <a:chExt cx="3238501" cy="3238501"/>
          </a:xfrm>
        </p:grpSpPr>
        <p:pic>
          <p:nvPicPr>
            <p:cNvPr id="288" name="Google Shape;288;p23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23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6" y="-1"/>
              <a:ext cx="3238501" cy="3238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" name="Google Shape;290;p23"/>
          <p:cNvGrpSpPr/>
          <p:nvPr/>
        </p:nvGrpSpPr>
        <p:grpSpPr>
          <a:xfrm>
            <a:off x="9945937" y="4638198"/>
            <a:ext cx="2246683" cy="2246939"/>
            <a:chOff x="19553897" y="8864600"/>
            <a:chExt cx="4851400" cy="4851952"/>
          </a:xfrm>
        </p:grpSpPr>
        <p:pic>
          <p:nvPicPr>
            <p:cNvPr id="291" name="Google Shape;291;p23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23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3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4" name="Google Shape;294;p23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295" name="Google Shape;295;p23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6" name="Google Shape;296;p23"/>
              <p:cNvSpPr txBox="1"/>
              <p:nvPr/>
            </p:nvSpPr>
            <p:spPr>
              <a:xfrm>
                <a:off x="21231326" y="12448438"/>
                <a:ext cx="1511700" cy="9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b="0" i="0" u="none" strike="noStrike" cap="none" dirty="0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8</a:t>
                </a:r>
                <a:endParaRPr sz="2000" b="0" i="0" u="none" strike="noStrike" cap="none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pic>
        <p:nvPicPr>
          <p:cNvPr id="297" name="Google Shape;297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3"/>
          <p:cNvSpPr txBox="1"/>
          <p:nvPr/>
        </p:nvSpPr>
        <p:spPr>
          <a:xfrm>
            <a:off x="1646509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5000"/>
              </a:lnSpc>
              <a:buClr>
                <a:schemeClr val="dk1"/>
              </a:buClr>
              <a:buSzPts val="1400"/>
              <a:buNone/>
              <a:defRPr sz="2500">
                <a:solidFill>
                  <a:srgbClr val="030124"/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r>
              <a:rPr lang="ru-RU" dirty="0">
                <a:sym typeface="Open Sans"/>
              </a:rPr>
              <a:t>РЕПЛИКА ДЛЯ ОТЧЕТОВ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B47652F-04CA-4C39-B943-2BAD8F891B8F}"/>
              </a:ext>
            </a:extLst>
          </p:cNvPr>
          <p:cNvGrpSpPr/>
          <p:nvPr/>
        </p:nvGrpSpPr>
        <p:grpSpPr>
          <a:xfrm>
            <a:off x="3094409" y="3210059"/>
            <a:ext cx="6003182" cy="2934025"/>
            <a:chOff x="1691463" y="2648000"/>
            <a:chExt cx="7608286" cy="3718511"/>
          </a:xfrm>
        </p:grpSpPr>
        <p:sp>
          <p:nvSpPr>
            <p:cNvPr id="308" name="Google Shape;308;p23"/>
            <p:cNvSpPr/>
            <p:nvPr/>
          </p:nvSpPr>
          <p:spPr>
            <a:xfrm>
              <a:off x="1691463" y="5213125"/>
              <a:ext cx="1617624" cy="1153386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wals</a:t>
              </a:r>
              <a:endParaRPr/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FBD7B1CF-2A86-41E3-B82B-CC842A386DEF}"/>
                </a:ext>
              </a:extLst>
            </p:cNvPr>
            <p:cNvGrpSpPr/>
            <p:nvPr/>
          </p:nvGrpSpPr>
          <p:grpSpPr>
            <a:xfrm>
              <a:off x="1691475" y="2648000"/>
              <a:ext cx="7608274" cy="3492474"/>
              <a:chOff x="1691475" y="2648000"/>
              <a:chExt cx="7608274" cy="3492474"/>
            </a:xfrm>
          </p:grpSpPr>
          <p:sp>
            <p:nvSpPr>
              <p:cNvPr id="306" name="Google Shape;306;p23"/>
              <p:cNvSpPr/>
              <p:nvPr/>
            </p:nvSpPr>
            <p:spPr>
              <a:xfrm>
                <a:off x="1691475" y="2648000"/>
                <a:ext cx="1617600" cy="1078500"/>
              </a:xfrm>
              <a:prstGeom prst="can">
                <a:avLst>
                  <a:gd name="adj" fmla="val 25000"/>
                </a:avLst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307" name="Google Shape;307;p23"/>
              <p:cNvSpPr/>
              <p:nvPr/>
            </p:nvSpPr>
            <p:spPr>
              <a:xfrm>
                <a:off x="1691475" y="3457550"/>
                <a:ext cx="1617600" cy="1078500"/>
              </a:xfrm>
              <a:prstGeom prst="can">
                <a:avLst>
                  <a:gd name="adj" fmla="val 25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/>
                  <a:t>Postgres</a:t>
                </a:r>
                <a:endParaRPr/>
              </a:p>
            </p:txBody>
          </p:sp>
          <p:sp>
            <p:nvSpPr>
              <p:cNvPr id="309" name="Google Shape;309;p23"/>
              <p:cNvSpPr/>
              <p:nvPr/>
            </p:nvSpPr>
            <p:spPr>
              <a:xfrm>
                <a:off x="7682125" y="4987088"/>
                <a:ext cx="1617624" cy="1153386"/>
              </a:xfrm>
              <a:prstGeom prst="flowChartMultidocumen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/>
                  <a:t>wals</a:t>
                </a:r>
                <a:endParaRPr/>
              </a:p>
            </p:txBody>
          </p:sp>
          <p:sp>
            <p:nvSpPr>
              <p:cNvPr id="310" name="Google Shape;310;p23"/>
              <p:cNvSpPr/>
              <p:nvPr/>
            </p:nvSpPr>
            <p:spPr>
              <a:xfrm>
                <a:off x="7682125" y="2866950"/>
                <a:ext cx="1617600" cy="1078500"/>
              </a:xfrm>
              <a:prstGeom prst="can">
                <a:avLst>
                  <a:gd name="adj" fmla="val 25000"/>
                </a:avLst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>
                <a:off x="7682125" y="3676500"/>
                <a:ext cx="1617600" cy="1078500"/>
              </a:xfrm>
              <a:prstGeom prst="can">
                <a:avLst>
                  <a:gd name="adj" fmla="val 25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/>
                  <a:t>Реплика</a:t>
                </a:r>
                <a:endParaRPr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>
                <a:off x="6005212" y="5294175"/>
                <a:ext cx="1617624" cy="539190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/>
                  <a:t>WAL </a:t>
                </a:r>
                <a:r>
                  <a:rPr lang="ru-RU" sz="1200" dirty="0" err="1"/>
                  <a:t>receiver</a:t>
                </a:r>
                <a:endParaRPr sz="1200" dirty="0"/>
              </a:p>
            </p:txBody>
          </p:sp>
          <p:sp>
            <p:nvSpPr>
              <p:cNvPr id="313" name="Google Shape;313;p23"/>
              <p:cNvSpPr/>
              <p:nvPr/>
            </p:nvSpPr>
            <p:spPr>
              <a:xfrm>
                <a:off x="3478325" y="5294188"/>
                <a:ext cx="1617624" cy="539190"/>
              </a:xfrm>
              <a:prstGeom prst="flowChartTermina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/>
                  <a:t>WAL </a:t>
                </a:r>
                <a:r>
                  <a:rPr lang="ru-RU" sz="1200" dirty="0" err="1"/>
                  <a:t>sender</a:t>
                </a:r>
                <a:endParaRPr sz="1200" dirty="0"/>
              </a:p>
            </p:txBody>
          </p:sp>
          <p:cxnSp>
            <p:nvCxnSpPr>
              <p:cNvPr id="314" name="Google Shape;314;p23"/>
              <p:cNvCxnSpPr>
                <a:stCxn id="313" idx="3"/>
                <a:endCxn id="312" idx="1"/>
              </p:cNvCxnSpPr>
              <p:nvPr/>
            </p:nvCxnSpPr>
            <p:spPr>
              <a:xfrm>
                <a:off x="5095949" y="5563783"/>
                <a:ext cx="9093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sp>
        <p:nvSpPr>
          <p:cNvPr id="315" name="Google Shape;315;p23"/>
          <p:cNvSpPr txBox="1"/>
          <p:nvPr/>
        </p:nvSpPr>
        <p:spPr>
          <a:xfrm>
            <a:off x="1704101" y="2128359"/>
            <a:ext cx="36564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ru-RU" b="1" dirty="0" err="1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synchronous_commit</a:t>
            </a:r>
            <a:r>
              <a:rPr lang="ru-RU" b="1" dirty="0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= </a:t>
            </a:r>
            <a:r>
              <a:rPr lang="ru-RU" b="1" dirty="0" err="1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off</a:t>
            </a:r>
            <a:endParaRPr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316" name="Google Shape;316;p23"/>
          <p:cNvSpPr txBox="1"/>
          <p:nvPr/>
        </p:nvSpPr>
        <p:spPr>
          <a:xfrm>
            <a:off x="6163615" y="1943759"/>
            <a:ext cx="4043400" cy="9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ru-RU" b="1" dirty="0" err="1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hot_standby_feedback</a:t>
            </a:r>
            <a:r>
              <a:rPr lang="ru-RU" b="1" dirty="0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= </a:t>
            </a:r>
            <a:r>
              <a:rPr lang="ru-RU" b="1" dirty="0" err="1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off</a:t>
            </a:r>
            <a:endParaRPr b="1" dirty="0">
              <a:solidFill>
                <a:srgbClr val="3F3F3F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ru-RU" b="1" dirty="0" err="1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max_standby_streaming_delay</a:t>
            </a:r>
            <a:r>
              <a:rPr lang="ru-RU" b="1" dirty="0">
                <a:solidFill>
                  <a:srgbClr val="3F3F3F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=-1</a:t>
            </a:r>
            <a:endParaRPr b="1" dirty="0">
              <a:solidFill>
                <a:srgbClr val="3F3F3F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sp>
        <p:nvSpPr>
          <p:cNvPr id="317" name="Google Shape;317;p23"/>
          <p:cNvSpPr txBox="1"/>
          <p:nvPr/>
        </p:nvSpPr>
        <p:spPr>
          <a:xfrm>
            <a:off x="1585297" y="853603"/>
            <a:ext cx="9705600" cy="95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 algn="l" rtl="0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Запросы на реплике должны отрабатывать, в том числе и долгие. Самые актуальные данные не нужны</a:t>
            </a:r>
            <a:endParaRPr dirty="0"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 marL="400050" lvl="0" indent="-285750" algn="l" rtl="0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Мастер не должен испытывать от этого неудобства</a:t>
            </a:r>
            <a:endParaRPr dirty="0"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 marL="400050" lvl="0" indent="-285750" algn="l" rtl="0"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Можно совсем развязать сервера и использовать архивы не занимая слов репликации</a:t>
            </a:r>
            <a:endParaRPr dirty="0"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sp>
        <p:nvSpPr>
          <p:cNvPr id="36" name="Google Shape;225;p11">
            <a:extLst>
              <a:ext uri="{FF2B5EF4-FFF2-40B4-BE49-F238E27FC236}">
                <a16:creationId xmlns:a16="http://schemas.microsoft.com/office/drawing/2014/main" id="{FC23311C-2665-4232-BF67-65EB09EEA5C0}"/>
              </a:ext>
            </a:extLst>
          </p:cNvPr>
          <p:cNvSpPr/>
          <p:nvPr/>
        </p:nvSpPr>
        <p:spPr>
          <a:xfrm>
            <a:off x="1689101" y="2874365"/>
            <a:ext cx="8076940" cy="3542311"/>
          </a:xfrm>
          <a:prstGeom prst="roundRect">
            <a:avLst>
              <a:gd name="adj" fmla="val 5058"/>
            </a:avLst>
          </a:prstGeom>
          <a:solidFill>
            <a:srgbClr val="D0DBFE">
              <a:alpha val="0"/>
            </a:srgbClr>
          </a:solidFill>
          <a:ln w="12700">
            <a:solidFill>
              <a:schemeClr val="tx1"/>
            </a:solidFill>
          </a:ln>
        </p:spPr>
        <p:txBody>
          <a:bodyPr spcFirstLastPara="1" wrap="square" lIns="180000" tIns="180000" rIns="108000" bIns="144000" anchor="t" anchorCtr="0">
            <a:noAutofit/>
          </a:bodyPr>
          <a:lstStyle/>
          <a:p>
            <a:pPr marL="111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7" name="Google Shape;163;p7">
            <a:extLst>
              <a:ext uri="{FF2B5EF4-FFF2-40B4-BE49-F238E27FC236}">
                <a16:creationId xmlns:a16="http://schemas.microsoft.com/office/drawing/2014/main" id="{19496097-CF9F-45C1-A588-660D28B9881B}"/>
              </a:ext>
            </a:extLst>
          </p:cNvPr>
          <p:cNvCxnSpPr>
            <a:cxnSpLocks/>
          </p:cNvCxnSpPr>
          <p:nvPr/>
        </p:nvCxnSpPr>
        <p:spPr>
          <a:xfrm>
            <a:off x="1774825" y="1957421"/>
            <a:ext cx="9079787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"/>
          <p:cNvSpPr txBox="1"/>
          <p:nvPr/>
        </p:nvSpPr>
        <p:spPr>
          <a:xfrm>
            <a:off x="11442668" y="6193270"/>
            <a:ext cx="2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3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24"/>
          <p:cNvGrpSpPr/>
          <p:nvPr/>
        </p:nvGrpSpPr>
        <p:grpSpPr>
          <a:xfrm>
            <a:off x="-1" y="0"/>
            <a:ext cx="1501369" cy="1501369"/>
            <a:chOff x="22496" y="-1"/>
            <a:chExt cx="3238501" cy="3238501"/>
          </a:xfrm>
        </p:grpSpPr>
        <p:pic>
          <p:nvPicPr>
            <p:cNvPr id="325" name="Google Shape;325;p24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24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6" y="-1"/>
              <a:ext cx="3238501" cy="3238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7" name="Google Shape;327;p24"/>
          <p:cNvGrpSpPr/>
          <p:nvPr/>
        </p:nvGrpSpPr>
        <p:grpSpPr>
          <a:xfrm>
            <a:off x="9945937" y="4638198"/>
            <a:ext cx="2246683" cy="2246939"/>
            <a:chOff x="19553897" y="8864600"/>
            <a:chExt cx="4851400" cy="4851952"/>
          </a:xfrm>
        </p:grpSpPr>
        <p:pic>
          <p:nvPicPr>
            <p:cNvPr id="328" name="Google Shape;328;p24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24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24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1" name="Google Shape;331;p24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332" name="Google Shape;332;p24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3" name="Google Shape;333;p24"/>
              <p:cNvSpPr txBox="1"/>
              <p:nvPr/>
            </p:nvSpPr>
            <p:spPr>
              <a:xfrm>
                <a:off x="21231326" y="12448438"/>
                <a:ext cx="1511700" cy="9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b="0" i="0" u="none" strike="noStrike" cap="none" dirty="0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9</a:t>
                </a:r>
                <a:endParaRPr sz="2000" b="0" i="0" u="none" strike="noStrike" cap="none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pic>
        <p:nvPicPr>
          <p:cNvPr id="334" name="Google Shape;334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4"/>
          <p:cNvSpPr txBox="1"/>
          <p:nvPr/>
        </p:nvSpPr>
        <p:spPr>
          <a:xfrm>
            <a:off x="1774824" y="377602"/>
            <a:ext cx="9632243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5000"/>
              </a:lnSpc>
              <a:buClr>
                <a:schemeClr val="dk1"/>
              </a:buClr>
              <a:buSzPts val="1400"/>
            </a:pPr>
            <a:r>
              <a:rPr lang="ru-RU" sz="2500" dirty="0">
                <a:solidFill>
                  <a:srgbClr val="030124"/>
                </a:solidFill>
                <a:latin typeface="Arial Black"/>
                <a:sym typeface="Open Sans"/>
              </a:rPr>
              <a:t>ГОРИЗОНТАЛЬНОЕ МАСШТАБИРОВАНИЕ С </a:t>
            </a:r>
            <a:r>
              <a:rPr lang="en-US" sz="2500" dirty="0">
                <a:solidFill>
                  <a:srgbClr val="030124"/>
                </a:solidFill>
                <a:latin typeface="Arial Black"/>
                <a:sym typeface="Open Sans"/>
              </a:rPr>
              <a:t>HA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341E0FF-C4B0-43CF-BC1F-929FF86CB8F6}"/>
              </a:ext>
            </a:extLst>
          </p:cNvPr>
          <p:cNvGrpSpPr/>
          <p:nvPr/>
        </p:nvGrpSpPr>
        <p:grpSpPr>
          <a:xfrm>
            <a:off x="2142686" y="1669850"/>
            <a:ext cx="7906627" cy="3999359"/>
            <a:chOff x="1691463" y="1669850"/>
            <a:chExt cx="9285175" cy="4696661"/>
          </a:xfrm>
        </p:grpSpPr>
        <p:sp>
          <p:nvSpPr>
            <p:cNvPr id="343" name="Google Shape;343;p24"/>
            <p:cNvSpPr/>
            <p:nvPr/>
          </p:nvSpPr>
          <p:spPr>
            <a:xfrm>
              <a:off x="1691475" y="168755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1691475" y="249710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Postgres</a:t>
              </a: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1691463" y="5213125"/>
              <a:ext cx="1617624" cy="1153386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wals</a:t>
              </a: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3478325" y="4754150"/>
              <a:ext cx="1617624" cy="539190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 sender</a:t>
              </a:r>
              <a:endParaRPr/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2298075" y="3575600"/>
              <a:ext cx="404400" cy="16374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7682113" y="2441963"/>
              <a:ext cx="1617624" cy="1153386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wals</a:t>
              </a: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9359025" y="166985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9359025" y="2479400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Реплика А</a:t>
              </a:r>
              <a:endParaRPr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6005200" y="2749050"/>
              <a:ext cx="1617624" cy="539190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 receiver</a:t>
              </a:r>
              <a:endParaRPr/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7682125" y="4987088"/>
              <a:ext cx="1617624" cy="1153386"/>
            </a:xfrm>
            <a:prstGeom prst="flowChartMultidocumen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wals</a:t>
              </a:r>
              <a:endParaRPr/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9359038" y="4214975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9359038" y="5024525"/>
              <a:ext cx="1617600" cy="107850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Реплика Б</a:t>
              </a:r>
              <a:endParaRPr/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6005212" y="5294175"/>
              <a:ext cx="1617624" cy="539190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 receiver</a:t>
              </a: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3478325" y="5294188"/>
              <a:ext cx="1617624" cy="539190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WAL sender</a:t>
              </a:r>
              <a:endParaRPr/>
            </a:p>
          </p:txBody>
        </p:sp>
        <p:cxnSp>
          <p:nvCxnSpPr>
            <p:cNvPr id="357" name="Google Shape;357;p24"/>
            <p:cNvCxnSpPr>
              <a:stCxn id="346" idx="0"/>
            </p:cNvCxnSpPr>
            <p:nvPr/>
          </p:nvCxnSpPr>
          <p:spPr>
            <a:xfrm rot="10800000" flipH="1">
              <a:off x="4287137" y="3030350"/>
              <a:ext cx="1718100" cy="1723800"/>
            </a:xfrm>
            <a:prstGeom prst="straightConnector1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8" name="Google Shape;358;p24"/>
            <p:cNvCxnSpPr>
              <a:stCxn id="356" idx="3"/>
              <a:endCxn id="355" idx="1"/>
            </p:cNvCxnSpPr>
            <p:nvPr/>
          </p:nvCxnSpPr>
          <p:spPr>
            <a:xfrm>
              <a:off x="5095949" y="5563783"/>
              <a:ext cx="909300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9" name="Google Shape;359;p24"/>
            <p:cNvSpPr/>
            <p:nvPr/>
          </p:nvSpPr>
          <p:spPr>
            <a:xfrm>
              <a:off x="3478325" y="2889750"/>
              <a:ext cx="1878600" cy="1078500"/>
            </a:xfrm>
            <a:prstGeom prst="wedgeEllipseCallout">
              <a:avLst>
                <a:gd name="adj1" fmla="val 15027"/>
                <a:gd name="adj2" fmla="val 5624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/>
                <a:t>синхронная репликация</a:t>
              </a:r>
              <a:endParaRPr sz="1200" dirty="0"/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5091463" y="4091975"/>
              <a:ext cx="1878600" cy="1078500"/>
            </a:xfrm>
            <a:prstGeom prst="wedgeEllipseCallout">
              <a:avLst>
                <a:gd name="adj1" fmla="val -33656"/>
                <a:gd name="adj2" fmla="val 8484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/>
                <a:t>асинхронная репликация</a:t>
              </a:r>
              <a:endParaRPr sz="1200" dirty="0"/>
            </a:p>
          </p:txBody>
        </p:sp>
      </p:grpSp>
      <p:sp>
        <p:nvSpPr>
          <p:cNvPr id="41" name="Google Shape;225;p11">
            <a:extLst>
              <a:ext uri="{FF2B5EF4-FFF2-40B4-BE49-F238E27FC236}">
                <a16:creationId xmlns:a16="http://schemas.microsoft.com/office/drawing/2014/main" id="{E57DE02E-DF49-4E17-8D25-426A820511BA}"/>
              </a:ext>
            </a:extLst>
          </p:cNvPr>
          <p:cNvSpPr/>
          <p:nvPr/>
        </p:nvSpPr>
        <p:spPr>
          <a:xfrm>
            <a:off x="1689100" y="1188792"/>
            <a:ext cx="8742523" cy="4770360"/>
          </a:xfrm>
          <a:prstGeom prst="roundRect">
            <a:avLst>
              <a:gd name="adj" fmla="val 5058"/>
            </a:avLst>
          </a:prstGeom>
          <a:solidFill>
            <a:srgbClr val="D0DBFE">
              <a:alpha val="0"/>
            </a:srgbClr>
          </a:solidFill>
          <a:ln w="12700">
            <a:solidFill>
              <a:schemeClr val="tx1"/>
            </a:solidFill>
          </a:ln>
        </p:spPr>
        <p:txBody>
          <a:bodyPr spcFirstLastPara="1" wrap="square" lIns="180000" tIns="180000" rIns="108000" bIns="144000" anchor="t" anchorCtr="0">
            <a:noAutofit/>
          </a:bodyPr>
          <a:lstStyle/>
          <a:p>
            <a:pPr marL="111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515</Words>
  <Application>Microsoft Office PowerPoint</Application>
  <PresentationFormat>Широкоэкранный</PresentationFormat>
  <Paragraphs>180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Open Sans</vt:lpstr>
      <vt:lpstr>Proxima Nova</vt:lpstr>
      <vt:lpstr>Arial Black</vt:lpstr>
      <vt:lpstr>Helvetica Neue</vt:lpstr>
      <vt:lpstr>Calibri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Трошин Алексей Валентинович</cp:lastModifiedBy>
  <cp:revision>13</cp:revision>
  <dcterms:modified xsi:type="dcterms:W3CDTF">2022-08-29T22:26:26Z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8F70F464-403D-4AE4-A659-BFBBD05B28AC</vt:lpwstr>
  </property>
  <property fmtid="{D5CDD505-2E9C-101B-9397-08002B2CF9AE}" pid="3" name="ArticulatePath">
    <vt:lpwstr>36 Бэст практис</vt:lpwstr>
  </property>
</Properties>
</file>